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9"/>
  </p:notesMasterIdLst>
  <p:sldIdLst>
    <p:sldId id="257" r:id="rId5"/>
    <p:sldId id="431" r:id="rId6"/>
    <p:sldId id="382" r:id="rId7"/>
    <p:sldId id="460" r:id="rId8"/>
    <p:sldId id="461" r:id="rId9"/>
    <p:sldId id="462" r:id="rId10"/>
    <p:sldId id="463" r:id="rId11"/>
    <p:sldId id="464" r:id="rId12"/>
    <p:sldId id="470" r:id="rId13"/>
    <p:sldId id="467" r:id="rId14"/>
    <p:sldId id="394" r:id="rId15"/>
    <p:sldId id="466" r:id="rId16"/>
    <p:sldId id="465" r:id="rId17"/>
    <p:sldId id="469" r:id="rId18"/>
    <p:sldId id="471" r:id="rId19"/>
    <p:sldId id="404" r:id="rId20"/>
    <p:sldId id="472" r:id="rId21"/>
    <p:sldId id="473" r:id="rId22"/>
    <p:sldId id="474" r:id="rId23"/>
    <p:sldId id="475" r:id="rId24"/>
    <p:sldId id="412" r:id="rId25"/>
    <p:sldId id="476" r:id="rId26"/>
    <p:sldId id="478" r:id="rId27"/>
    <p:sldId id="479" r:id="rId28"/>
    <p:sldId id="480" r:id="rId29"/>
    <p:sldId id="481" r:id="rId30"/>
    <p:sldId id="417" r:id="rId31"/>
    <p:sldId id="482" r:id="rId32"/>
    <p:sldId id="483" r:id="rId33"/>
    <p:sldId id="484" r:id="rId34"/>
    <p:sldId id="485" r:id="rId35"/>
    <p:sldId id="427" r:id="rId36"/>
    <p:sldId id="429" r:id="rId37"/>
    <p:sldId id="340" r:id="rId3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E49DF29-B80F-5AF8-7D54-0876844DFAD0}" name="Nieke Rijsdijk" initials="" userId="S::Nieke@leanpeople.nl::9bfc23ca-a2cc-46b0-b0cb-196b2de956d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F6FF"/>
    <a:srgbClr val="F5FA00"/>
    <a:srgbClr val="FEED86"/>
    <a:srgbClr val="EA8239"/>
    <a:srgbClr val="52BB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21"/>
    <p:restoredTop sz="94800"/>
  </p:normalViewPr>
  <p:slideViewPr>
    <p:cSldViewPr snapToGrid="0">
      <p:cViewPr varScale="1">
        <p:scale>
          <a:sx n="59" d="100"/>
          <a:sy n="59" d="100"/>
        </p:scale>
        <p:origin x="192" y="1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45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4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na Lankhorst" userId="25c1567b-febc-4773-98a3-fbe26616801b" providerId="ADAL" clId="{BF47A865-0172-E543-B640-0D233B2C8A94}"/>
    <pc:docChg chg="delSld modSld">
      <pc:chgData name="Hanna Lankhorst" userId="25c1567b-febc-4773-98a3-fbe26616801b" providerId="ADAL" clId="{BF47A865-0172-E543-B640-0D233B2C8A94}" dt="2025-05-21T07:00:38.258" v="63" actId="2696"/>
      <pc:docMkLst>
        <pc:docMk/>
      </pc:docMkLst>
      <pc:sldChg chg="modSp mod">
        <pc:chgData name="Hanna Lankhorst" userId="25c1567b-febc-4773-98a3-fbe26616801b" providerId="ADAL" clId="{BF47A865-0172-E543-B640-0D233B2C8A94}" dt="2025-05-21T06:53:43.047" v="15" actId="20577"/>
        <pc:sldMkLst>
          <pc:docMk/>
          <pc:sldMk cId="3776149405" sldId="462"/>
        </pc:sldMkLst>
        <pc:spChg chg="mod">
          <ac:chgData name="Hanna Lankhorst" userId="25c1567b-febc-4773-98a3-fbe26616801b" providerId="ADAL" clId="{BF47A865-0172-E543-B640-0D233B2C8A94}" dt="2025-05-21T06:53:43.047" v="15" actId="20577"/>
          <ac:spMkLst>
            <pc:docMk/>
            <pc:sldMk cId="3776149405" sldId="462"/>
            <ac:spMk id="16" creationId="{4EC9893F-5053-7649-AB20-57755F01EF1C}"/>
          </ac:spMkLst>
        </pc:spChg>
      </pc:sldChg>
      <pc:sldChg chg="modSp mod">
        <pc:chgData name="Hanna Lankhorst" userId="25c1567b-febc-4773-98a3-fbe26616801b" providerId="ADAL" clId="{BF47A865-0172-E543-B640-0D233B2C8A94}" dt="2025-05-21T06:56:33.783" v="31" actId="20577"/>
        <pc:sldMkLst>
          <pc:docMk/>
          <pc:sldMk cId="3318189112" sldId="465"/>
        </pc:sldMkLst>
        <pc:spChg chg="mod">
          <ac:chgData name="Hanna Lankhorst" userId="25c1567b-febc-4773-98a3-fbe26616801b" providerId="ADAL" clId="{BF47A865-0172-E543-B640-0D233B2C8A94}" dt="2025-05-21T06:56:33.783" v="31" actId="20577"/>
          <ac:spMkLst>
            <pc:docMk/>
            <pc:sldMk cId="3318189112" sldId="465"/>
            <ac:spMk id="16" creationId="{4EC9893F-5053-7649-AB20-57755F01EF1C}"/>
          </ac:spMkLst>
        </pc:spChg>
      </pc:sldChg>
      <pc:sldChg chg="modSp mod">
        <pc:chgData name="Hanna Lankhorst" userId="25c1567b-febc-4773-98a3-fbe26616801b" providerId="ADAL" clId="{BF47A865-0172-E543-B640-0D233B2C8A94}" dt="2025-05-21T06:58:56.822" v="60" actId="403"/>
        <pc:sldMkLst>
          <pc:docMk/>
          <pc:sldMk cId="2348748946" sldId="473"/>
        </pc:sldMkLst>
        <pc:spChg chg="mod">
          <ac:chgData name="Hanna Lankhorst" userId="25c1567b-febc-4773-98a3-fbe26616801b" providerId="ADAL" clId="{BF47A865-0172-E543-B640-0D233B2C8A94}" dt="2025-05-21T06:58:56.822" v="60" actId="403"/>
          <ac:spMkLst>
            <pc:docMk/>
            <pc:sldMk cId="2348748946" sldId="473"/>
            <ac:spMk id="16" creationId="{4EC9893F-5053-7649-AB20-57755F01EF1C}"/>
          </ac:spMkLst>
        </pc:spChg>
      </pc:sldChg>
      <pc:sldChg chg="modSp mod">
        <pc:chgData name="Hanna Lankhorst" userId="25c1567b-febc-4773-98a3-fbe26616801b" providerId="ADAL" clId="{BF47A865-0172-E543-B640-0D233B2C8A94}" dt="2025-05-21T06:59:16.951" v="61" actId="403"/>
        <pc:sldMkLst>
          <pc:docMk/>
          <pc:sldMk cId="2243030206" sldId="475"/>
        </pc:sldMkLst>
        <pc:spChg chg="mod">
          <ac:chgData name="Hanna Lankhorst" userId="25c1567b-febc-4773-98a3-fbe26616801b" providerId="ADAL" clId="{BF47A865-0172-E543-B640-0D233B2C8A94}" dt="2025-05-21T06:59:16.951" v="61" actId="403"/>
          <ac:spMkLst>
            <pc:docMk/>
            <pc:sldMk cId="2243030206" sldId="475"/>
            <ac:spMk id="16" creationId="{4EC9893F-5053-7649-AB20-57755F01EF1C}"/>
          </ac:spMkLst>
        </pc:spChg>
      </pc:sldChg>
      <pc:sldChg chg="del">
        <pc:chgData name="Hanna Lankhorst" userId="25c1567b-febc-4773-98a3-fbe26616801b" providerId="ADAL" clId="{BF47A865-0172-E543-B640-0D233B2C8A94}" dt="2025-05-21T07:00:38.258" v="63" actId="2696"/>
        <pc:sldMkLst>
          <pc:docMk/>
          <pc:sldMk cId="2962189233" sldId="477"/>
        </pc:sldMkLst>
      </pc:sldChg>
      <pc:sldChg chg="modSp mod">
        <pc:chgData name="Hanna Lankhorst" userId="25c1567b-febc-4773-98a3-fbe26616801b" providerId="ADAL" clId="{BF47A865-0172-E543-B640-0D233B2C8A94}" dt="2025-05-21T07:00:30.012" v="62"/>
        <pc:sldMkLst>
          <pc:docMk/>
          <pc:sldMk cId="1672996483" sldId="479"/>
        </pc:sldMkLst>
        <pc:spChg chg="mod">
          <ac:chgData name="Hanna Lankhorst" userId="25c1567b-febc-4773-98a3-fbe26616801b" providerId="ADAL" clId="{BF47A865-0172-E543-B640-0D233B2C8A94}" dt="2025-05-21T07:00:30.012" v="62"/>
          <ac:spMkLst>
            <pc:docMk/>
            <pc:sldMk cId="1672996483" sldId="479"/>
            <ac:spMk id="16" creationId="{4EC9893F-5053-7649-AB20-57755F01EF1C}"/>
          </ac:spMkLst>
        </pc:spChg>
      </pc:sldChg>
    </pc:docChg>
  </pc:docChgLst>
  <pc:docChgLst>
    <pc:chgData name="Hanna Lankhorst" userId="25c1567b-febc-4773-98a3-fbe26616801b" providerId="ADAL" clId="{C528FE91-1086-9048-B91C-377669B843F4}"/>
    <pc:docChg chg="modSld">
      <pc:chgData name="Hanna Lankhorst" userId="25c1567b-febc-4773-98a3-fbe26616801b" providerId="ADAL" clId="{C528FE91-1086-9048-B91C-377669B843F4}" dt="2025-05-20T13:45:39.971" v="0" actId="20577"/>
      <pc:docMkLst>
        <pc:docMk/>
      </pc:docMkLst>
      <pc:sldChg chg="modSp mod">
        <pc:chgData name="Hanna Lankhorst" userId="25c1567b-febc-4773-98a3-fbe26616801b" providerId="ADAL" clId="{C528FE91-1086-9048-B91C-377669B843F4}" dt="2025-05-20T13:45:39.971" v="0" actId="20577"/>
        <pc:sldMkLst>
          <pc:docMk/>
          <pc:sldMk cId="820146202" sldId="484"/>
        </pc:sldMkLst>
        <pc:spChg chg="mod">
          <ac:chgData name="Hanna Lankhorst" userId="25c1567b-febc-4773-98a3-fbe26616801b" providerId="ADAL" clId="{C528FE91-1086-9048-B91C-377669B843F4}" dt="2025-05-20T13:45:39.971" v="0" actId="20577"/>
          <ac:spMkLst>
            <pc:docMk/>
            <pc:sldMk cId="820146202" sldId="484"/>
            <ac:spMk id="16" creationId="{4EC9893F-5053-7649-AB20-57755F01EF1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FB7DA3-73B0-054A-9FBC-A0B4F3C5209C}" type="datetimeFigureOut">
              <a:rPr lang="nl-NL" smtClean="0"/>
              <a:t>21-05-2025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D0A17-C096-D246-A0EC-97FB942611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0250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B645F-BCBC-934D-B263-F1BB943653A0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11951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B645F-BCBC-934D-B263-F1BB943653A0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64118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B645F-BCBC-934D-B263-F1BB943653A0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08188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B645F-BCBC-934D-B263-F1BB943653A0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59338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B645F-BCBC-934D-B263-F1BB943653A0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24986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B645F-BCBC-934D-B263-F1BB943653A0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12871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DD0A17-C096-D246-A0EC-97FB94261161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68271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B645F-BCBC-934D-B263-F1BB943653A0}" type="slidenum">
              <a:rPr lang="nl-NL" smtClean="0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39788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B645F-BCBC-934D-B263-F1BB943653A0}" type="slidenum">
              <a:rPr lang="nl-NL" smtClean="0"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07367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B645F-BCBC-934D-B263-F1BB943653A0}" type="slidenum">
              <a:rPr lang="nl-NL" smtClean="0"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4159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B645F-BCBC-934D-B263-F1BB943653A0}" type="slidenum">
              <a:rPr lang="nl-NL" smtClean="0"/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9169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B645F-BCBC-934D-B263-F1BB943653A0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6179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DD0A17-C096-D246-A0EC-97FB94261161}" type="slidenum">
              <a:rPr lang="nl-NL" smtClean="0"/>
              <a:t>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30087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B645F-BCBC-934D-B263-F1BB943653A0}" type="slidenum">
              <a:rPr lang="nl-NL" smtClean="0"/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80587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B645F-BCBC-934D-B263-F1BB943653A0}" type="slidenum">
              <a:rPr lang="nl-NL" smtClean="0"/>
              <a:t>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09498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B645F-BCBC-934D-B263-F1BB943653A0}" type="slidenum">
              <a:rPr lang="nl-NL" smtClean="0"/>
              <a:t>25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72381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B645F-BCBC-934D-B263-F1BB943653A0}" type="slidenum">
              <a:rPr lang="nl-NL" smtClean="0"/>
              <a:t>26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76188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B645F-BCBC-934D-B263-F1BB943653A0}" type="slidenum">
              <a:rPr lang="nl-NL" smtClean="0"/>
              <a:t>27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870170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DD0A17-C096-D246-A0EC-97FB94261161}" type="slidenum">
              <a:rPr lang="nl-NL" smtClean="0"/>
              <a:t>28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476386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B645F-BCBC-934D-B263-F1BB943653A0}" type="slidenum">
              <a:rPr lang="nl-NL" smtClean="0"/>
              <a:t>29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106860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B645F-BCBC-934D-B263-F1BB943653A0}" type="slidenum">
              <a:rPr lang="nl-NL" smtClean="0"/>
              <a:t>30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28905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B645F-BCBC-934D-B263-F1BB943653A0}" type="slidenum">
              <a:rPr lang="nl-NL" smtClean="0"/>
              <a:t>31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5561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B645F-BCBC-934D-B263-F1BB943653A0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063236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B645F-BCBC-934D-B263-F1BB943653A0}" type="slidenum">
              <a:rPr lang="nl-NL" smtClean="0"/>
              <a:t>32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60090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B645F-BCBC-934D-B263-F1BB943653A0}" type="slidenum">
              <a:rPr lang="nl-NL" smtClean="0"/>
              <a:t>33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2512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B645F-BCBC-934D-B263-F1BB943653A0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4457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B645F-BCBC-934D-B263-F1BB943653A0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0376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B645F-BCBC-934D-B263-F1BB943653A0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8399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B645F-BCBC-934D-B263-F1BB943653A0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3707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B645F-BCBC-934D-B263-F1BB943653A0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9468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B645F-BCBC-934D-B263-F1BB943653A0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4002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72C5F2-C1CF-6340-84BE-4C839EE80C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0BC0CAC-49CF-0049-AB94-7EA25947A0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80EF4F2-A920-F243-9520-986337C36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13-08-20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2429198-F76B-094F-80DA-5073C35AB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Versie augustus 2020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7E04A43-E9A7-3E47-A018-9DA2F6969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FDCB-2386-6C48-9353-822F043AD9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190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0A4D2D-9FA8-B44E-9EF0-B0C1EAD65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B649DF4-140F-724B-B2B8-CC2A935AB5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6142A5E-8151-0F40-98CF-DAE34D3F5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13-08-20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B76BF87-86A7-134B-9F50-C6B4BC7A5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Versie augustus 2020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DCD963C-4210-5D43-8369-D6985A8CD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FDCB-2386-6C48-9353-822F043AD9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4528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B82DE6B-53B5-DC47-BF60-4C92C1CFFE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42765B8-24AD-DE4A-B802-E292F5DE80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83164A3-D694-8445-AE3F-FD151FC96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13-08-20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5E28BC2-EC27-7549-9BB3-D8A4F3E3E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Versie augustus 2020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683CC6E-190C-6A42-8D2E-7883981DC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FDCB-2386-6C48-9353-822F043AD9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985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8FF818-2113-7D44-9E5C-F26A1C217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7E042F-8BCC-C643-9AF4-A1DA46489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45C6B06-E76E-974B-A536-3A464E2AE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13-08-20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4F692F2-0303-1642-B659-AC62A6563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Versie augustus 2020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6DC73D2-6291-3843-BB7A-B6E18EE74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FDCB-2386-6C48-9353-822F043AD9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202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AAA6C8-059F-0448-9775-84EC50D79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D9EBA1C-746E-C749-B950-F810B5260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EA325DE-7C0E-244B-AE93-7DFE80C59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13-08-20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4C91350-338B-DF4A-9225-D24144BB4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Versie augustus 2020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38BF0B8-3CE9-9B48-BCF7-FB5FAC68F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FDCB-2386-6C48-9353-822F043AD9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7462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D83983-3498-CE4E-8D03-4EF6EDE95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471E6F2-8870-4E42-851E-21701FA7F1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FFB6A48-0690-4940-8E79-70BD2D6D52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3181C02-3180-BE47-B948-10D747E92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13-08-20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CFAB507-529E-DA47-8202-9CA05E1C1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Versie augustus 2020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7D01933-DF90-0D4E-B0F0-72E08CD1B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FDCB-2386-6C48-9353-822F043AD9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8246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F4A8FB-889C-4044-9889-033597E87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E0152C4-9FF4-254D-9B62-5BFC3B6847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735B8E5-3D93-A548-AB14-4513A9242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E760353-528D-2F49-AAEC-B9865233B4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CFFF292-1F8F-614A-B5C3-084D7E42AC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7A33064C-EA3D-EF46-8544-CCC411D97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13-08-20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34E6FDB-24E4-3542-AD66-E9E6D2441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Versie augustus 2020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3FEF035-045B-F948-8022-FC2214A08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FDCB-2386-6C48-9353-822F043AD9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006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0A829A-F7C7-F144-AE85-74C32447C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FD65BE3-E0A0-4840-B470-0675E1727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13-08-20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7409BC2-FC50-824B-8E94-9F78CFDFF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Versie augustus 2020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1FC5D41-D2E9-C448-B343-C36E0FF1C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FDCB-2386-6C48-9353-822F043AD9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5276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28864F8-23DF-2A4B-805D-2ED763E22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13-08-20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7785EB6-2EC7-C64B-A5F4-53B8F5554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Versie augustus 2020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8130A85-0CF7-4D4F-9CA8-E175B4206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FDCB-2386-6C48-9353-822F043AD9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7994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D976CD-0F6A-124F-8ECA-418C5E788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933BB4-BECF-1046-921E-3C0EFF6C1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1FA7F7E-082A-DA49-92FF-ACCA88456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AE93C57-5053-F24F-B12E-7A6104E6B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13-08-20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1B58068-445B-4849-9010-DDE728538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Versie augustus 2020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A4F5AD8-06F3-8843-8C20-A9798560D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FDCB-2386-6C48-9353-822F043AD9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255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7EF3EC-2450-8B41-859B-9EB3504D9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5B59505-BB56-E34A-8D6E-CCC9088648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99E9383-EDD9-5B48-B345-A42774F50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DE99565-C4E6-2A43-A543-63796448E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13-08-20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258D0C1-BBEB-A84C-AF09-2A470CE46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Versie augustus 2020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B5D2E52-128B-6942-AF67-862B8E796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FDCB-2386-6C48-9353-822F043AD9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4360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460430A-30E4-8C40-917F-B703F2F06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8586C74-AEE2-4F45-AB49-EC9F3FFC32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6D15CB0-31FC-A64B-9308-9679D4DE40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13-08-20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71D21D3-88F3-344C-96C5-0D0430C47F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Versie augustus 2020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DF2D774-1980-D74E-8F8B-B695260E56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EFDCB-2386-6C48-9353-822F043AD9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5188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leanpeople.nl/templates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leanpeople.nl/templates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leanpeople.nl/templates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317840" y="2924175"/>
            <a:ext cx="4819650" cy="100965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nl-NL" sz="48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PROJECT LOG LCS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45707" y="4888768"/>
            <a:ext cx="6681788" cy="1655762"/>
          </a:xfrm>
          <a:custGeom>
            <a:avLst/>
            <a:gdLst>
              <a:gd name="connsiteX0" fmla="*/ 0 w 6681788"/>
              <a:gd name="connsiteY0" fmla="*/ 0 h 1655762"/>
              <a:gd name="connsiteX1" fmla="*/ 734997 w 6681788"/>
              <a:gd name="connsiteY1" fmla="*/ 0 h 1655762"/>
              <a:gd name="connsiteX2" fmla="*/ 1202722 w 6681788"/>
              <a:gd name="connsiteY2" fmla="*/ 0 h 1655762"/>
              <a:gd name="connsiteX3" fmla="*/ 1804083 w 6681788"/>
              <a:gd name="connsiteY3" fmla="*/ 0 h 1655762"/>
              <a:gd name="connsiteX4" fmla="*/ 2605897 w 6681788"/>
              <a:gd name="connsiteY4" fmla="*/ 0 h 1655762"/>
              <a:gd name="connsiteX5" fmla="*/ 3274076 w 6681788"/>
              <a:gd name="connsiteY5" fmla="*/ 0 h 1655762"/>
              <a:gd name="connsiteX6" fmla="*/ 4009073 w 6681788"/>
              <a:gd name="connsiteY6" fmla="*/ 0 h 1655762"/>
              <a:gd name="connsiteX7" fmla="*/ 4610434 w 6681788"/>
              <a:gd name="connsiteY7" fmla="*/ 0 h 1655762"/>
              <a:gd name="connsiteX8" fmla="*/ 5278613 w 6681788"/>
              <a:gd name="connsiteY8" fmla="*/ 0 h 1655762"/>
              <a:gd name="connsiteX9" fmla="*/ 6080427 w 6681788"/>
              <a:gd name="connsiteY9" fmla="*/ 0 h 1655762"/>
              <a:gd name="connsiteX10" fmla="*/ 6681788 w 6681788"/>
              <a:gd name="connsiteY10" fmla="*/ 0 h 1655762"/>
              <a:gd name="connsiteX11" fmla="*/ 6681788 w 6681788"/>
              <a:gd name="connsiteY11" fmla="*/ 568478 h 1655762"/>
              <a:gd name="connsiteX12" fmla="*/ 6681788 w 6681788"/>
              <a:gd name="connsiteY12" fmla="*/ 1087284 h 1655762"/>
              <a:gd name="connsiteX13" fmla="*/ 6681788 w 6681788"/>
              <a:gd name="connsiteY13" fmla="*/ 1655762 h 1655762"/>
              <a:gd name="connsiteX14" fmla="*/ 6013609 w 6681788"/>
              <a:gd name="connsiteY14" fmla="*/ 1655762 h 1655762"/>
              <a:gd name="connsiteX15" fmla="*/ 5345430 w 6681788"/>
              <a:gd name="connsiteY15" fmla="*/ 1655762 h 1655762"/>
              <a:gd name="connsiteX16" fmla="*/ 4810887 w 6681788"/>
              <a:gd name="connsiteY16" fmla="*/ 1655762 h 1655762"/>
              <a:gd name="connsiteX17" fmla="*/ 4142709 w 6681788"/>
              <a:gd name="connsiteY17" fmla="*/ 1655762 h 1655762"/>
              <a:gd name="connsiteX18" fmla="*/ 3474530 w 6681788"/>
              <a:gd name="connsiteY18" fmla="*/ 1655762 h 1655762"/>
              <a:gd name="connsiteX19" fmla="*/ 2806351 w 6681788"/>
              <a:gd name="connsiteY19" fmla="*/ 1655762 h 1655762"/>
              <a:gd name="connsiteX20" fmla="*/ 2138172 w 6681788"/>
              <a:gd name="connsiteY20" fmla="*/ 1655762 h 1655762"/>
              <a:gd name="connsiteX21" fmla="*/ 1536811 w 6681788"/>
              <a:gd name="connsiteY21" fmla="*/ 1655762 h 1655762"/>
              <a:gd name="connsiteX22" fmla="*/ 801815 w 6681788"/>
              <a:gd name="connsiteY22" fmla="*/ 1655762 h 1655762"/>
              <a:gd name="connsiteX23" fmla="*/ 0 w 6681788"/>
              <a:gd name="connsiteY23" fmla="*/ 1655762 h 1655762"/>
              <a:gd name="connsiteX24" fmla="*/ 0 w 6681788"/>
              <a:gd name="connsiteY24" fmla="*/ 1070726 h 1655762"/>
              <a:gd name="connsiteX25" fmla="*/ 0 w 6681788"/>
              <a:gd name="connsiteY25" fmla="*/ 502248 h 1655762"/>
              <a:gd name="connsiteX26" fmla="*/ 0 w 6681788"/>
              <a:gd name="connsiteY26" fmla="*/ 0 h 1655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681788" h="1655762" fill="none" extrusionOk="0">
                <a:moveTo>
                  <a:pt x="0" y="0"/>
                </a:moveTo>
                <a:cubicBezTo>
                  <a:pt x="281848" y="-30480"/>
                  <a:pt x="392070" y="-11857"/>
                  <a:pt x="734997" y="0"/>
                </a:cubicBezTo>
                <a:cubicBezTo>
                  <a:pt x="1077924" y="11857"/>
                  <a:pt x="1009053" y="20647"/>
                  <a:pt x="1202722" y="0"/>
                </a:cubicBezTo>
                <a:cubicBezTo>
                  <a:pt x="1396392" y="-20647"/>
                  <a:pt x="1544836" y="16551"/>
                  <a:pt x="1804083" y="0"/>
                </a:cubicBezTo>
                <a:cubicBezTo>
                  <a:pt x="2063330" y="-16551"/>
                  <a:pt x="2390779" y="33823"/>
                  <a:pt x="2605897" y="0"/>
                </a:cubicBezTo>
                <a:cubicBezTo>
                  <a:pt x="2821015" y="-33823"/>
                  <a:pt x="3119659" y="3167"/>
                  <a:pt x="3274076" y="0"/>
                </a:cubicBezTo>
                <a:cubicBezTo>
                  <a:pt x="3428493" y="-3167"/>
                  <a:pt x="3667726" y="9987"/>
                  <a:pt x="4009073" y="0"/>
                </a:cubicBezTo>
                <a:cubicBezTo>
                  <a:pt x="4350420" y="-9987"/>
                  <a:pt x="4461784" y="-353"/>
                  <a:pt x="4610434" y="0"/>
                </a:cubicBezTo>
                <a:cubicBezTo>
                  <a:pt x="4759084" y="353"/>
                  <a:pt x="5036667" y="-4879"/>
                  <a:pt x="5278613" y="0"/>
                </a:cubicBezTo>
                <a:cubicBezTo>
                  <a:pt x="5520559" y="4879"/>
                  <a:pt x="5848045" y="21876"/>
                  <a:pt x="6080427" y="0"/>
                </a:cubicBezTo>
                <a:cubicBezTo>
                  <a:pt x="6312809" y="-21876"/>
                  <a:pt x="6487050" y="-17975"/>
                  <a:pt x="6681788" y="0"/>
                </a:cubicBezTo>
                <a:cubicBezTo>
                  <a:pt x="6682022" y="128996"/>
                  <a:pt x="6708671" y="400100"/>
                  <a:pt x="6681788" y="568478"/>
                </a:cubicBezTo>
                <a:cubicBezTo>
                  <a:pt x="6654905" y="736856"/>
                  <a:pt x="6683692" y="918549"/>
                  <a:pt x="6681788" y="1087284"/>
                </a:cubicBezTo>
                <a:cubicBezTo>
                  <a:pt x="6679884" y="1256019"/>
                  <a:pt x="6680702" y="1391429"/>
                  <a:pt x="6681788" y="1655762"/>
                </a:cubicBezTo>
                <a:cubicBezTo>
                  <a:pt x="6417358" y="1663457"/>
                  <a:pt x="6340286" y="1663104"/>
                  <a:pt x="6013609" y="1655762"/>
                </a:cubicBezTo>
                <a:cubicBezTo>
                  <a:pt x="5686932" y="1648420"/>
                  <a:pt x="5609494" y="1668984"/>
                  <a:pt x="5345430" y="1655762"/>
                </a:cubicBezTo>
                <a:cubicBezTo>
                  <a:pt x="5081366" y="1642540"/>
                  <a:pt x="5054982" y="1669209"/>
                  <a:pt x="4810887" y="1655762"/>
                </a:cubicBezTo>
                <a:cubicBezTo>
                  <a:pt x="4566792" y="1642315"/>
                  <a:pt x="4411718" y="1666903"/>
                  <a:pt x="4142709" y="1655762"/>
                </a:cubicBezTo>
                <a:cubicBezTo>
                  <a:pt x="3873700" y="1644621"/>
                  <a:pt x="3655920" y="1676022"/>
                  <a:pt x="3474530" y="1655762"/>
                </a:cubicBezTo>
                <a:cubicBezTo>
                  <a:pt x="3293140" y="1635502"/>
                  <a:pt x="2975392" y="1638744"/>
                  <a:pt x="2806351" y="1655762"/>
                </a:cubicBezTo>
                <a:cubicBezTo>
                  <a:pt x="2637310" y="1672780"/>
                  <a:pt x="2395123" y="1626341"/>
                  <a:pt x="2138172" y="1655762"/>
                </a:cubicBezTo>
                <a:cubicBezTo>
                  <a:pt x="1881221" y="1685183"/>
                  <a:pt x="1779885" y="1676971"/>
                  <a:pt x="1536811" y="1655762"/>
                </a:cubicBezTo>
                <a:cubicBezTo>
                  <a:pt x="1293737" y="1634553"/>
                  <a:pt x="1016816" y="1648073"/>
                  <a:pt x="801815" y="1655762"/>
                </a:cubicBezTo>
                <a:cubicBezTo>
                  <a:pt x="586814" y="1663451"/>
                  <a:pt x="366772" y="1634007"/>
                  <a:pt x="0" y="1655762"/>
                </a:cubicBezTo>
                <a:cubicBezTo>
                  <a:pt x="-3180" y="1402033"/>
                  <a:pt x="-29154" y="1334193"/>
                  <a:pt x="0" y="1070726"/>
                </a:cubicBezTo>
                <a:cubicBezTo>
                  <a:pt x="29154" y="807259"/>
                  <a:pt x="711" y="727830"/>
                  <a:pt x="0" y="502248"/>
                </a:cubicBezTo>
                <a:cubicBezTo>
                  <a:pt x="-711" y="276666"/>
                  <a:pt x="-13684" y="202567"/>
                  <a:pt x="0" y="0"/>
                </a:cubicBezTo>
                <a:close/>
              </a:path>
              <a:path w="6681788" h="1655762" stroke="0" extrusionOk="0">
                <a:moveTo>
                  <a:pt x="0" y="0"/>
                </a:moveTo>
                <a:cubicBezTo>
                  <a:pt x="158198" y="-27852"/>
                  <a:pt x="375272" y="-12188"/>
                  <a:pt x="601361" y="0"/>
                </a:cubicBezTo>
                <a:cubicBezTo>
                  <a:pt x="827450" y="12188"/>
                  <a:pt x="893463" y="19465"/>
                  <a:pt x="1069086" y="0"/>
                </a:cubicBezTo>
                <a:cubicBezTo>
                  <a:pt x="1244709" y="-19465"/>
                  <a:pt x="1594377" y="35620"/>
                  <a:pt x="1870901" y="0"/>
                </a:cubicBezTo>
                <a:cubicBezTo>
                  <a:pt x="2147425" y="-35620"/>
                  <a:pt x="2337782" y="15655"/>
                  <a:pt x="2472262" y="0"/>
                </a:cubicBezTo>
                <a:cubicBezTo>
                  <a:pt x="2606742" y="-15655"/>
                  <a:pt x="2855113" y="-6595"/>
                  <a:pt x="3073622" y="0"/>
                </a:cubicBezTo>
                <a:cubicBezTo>
                  <a:pt x="3292131" y="6595"/>
                  <a:pt x="3686901" y="8354"/>
                  <a:pt x="3875437" y="0"/>
                </a:cubicBezTo>
                <a:cubicBezTo>
                  <a:pt x="4063973" y="-8354"/>
                  <a:pt x="4178821" y="-22438"/>
                  <a:pt x="4409980" y="0"/>
                </a:cubicBezTo>
                <a:cubicBezTo>
                  <a:pt x="4641139" y="22438"/>
                  <a:pt x="4838830" y="33924"/>
                  <a:pt x="5211795" y="0"/>
                </a:cubicBezTo>
                <a:cubicBezTo>
                  <a:pt x="5584760" y="-33924"/>
                  <a:pt x="5616548" y="-24493"/>
                  <a:pt x="6013609" y="0"/>
                </a:cubicBezTo>
                <a:cubicBezTo>
                  <a:pt x="6410670" y="24493"/>
                  <a:pt x="6530430" y="27436"/>
                  <a:pt x="6681788" y="0"/>
                </a:cubicBezTo>
                <a:cubicBezTo>
                  <a:pt x="6681351" y="220641"/>
                  <a:pt x="6657098" y="456920"/>
                  <a:pt x="6681788" y="585036"/>
                </a:cubicBezTo>
                <a:cubicBezTo>
                  <a:pt x="6706478" y="713152"/>
                  <a:pt x="6709185" y="925819"/>
                  <a:pt x="6681788" y="1153514"/>
                </a:cubicBezTo>
                <a:cubicBezTo>
                  <a:pt x="6654391" y="1381209"/>
                  <a:pt x="6658447" y="1408916"/>
                  <a:pt x="6681788" y="1655762"/>
                </a:cubicBezTo>
                <a:cubicBezTo>
                  <a:pt x="6464055" y="1647806"/>
                  <a:pt x="6234996" y="1683968"/>
                  <a:pt x="6013609" y="1655762"/>
                </a:cubicBezTo>
                <a:cubicBezTo>
                  <a:pt x="5792222" y="1627556"/>
                  <a:pt x="5742219" y="1643628"/>
                  <a:pt x="5479066" y="1655762"/>
                </a:cubicBezTo>
                <a:cubicBezTo>
                  <a:pt x="5215913" y="1667896"/>
                  <a:pt x="4948582" y="1650213"/>
                  <a:pt x="4810887" y="1655762"/>
                </a:cubicBezTo>
                <a:cubicBezTo>
                  <a:pt x="4673192" y="1661311"/>
                  <a:pt x="4352299" y="1693547"/>
                  <a:pt x="4009073" y="1655762"/>
                </a:cubicBezTo>
                <a:cubicBezTo>
                  <a:pt x="3665847" y="1617977"/>
                  <a:pt x="3668327" y="1644451"/>
                  <a:pt x="3340894" y="1655762"/>
                </a:cubicBezTo>
                <a:cubicBezTo>
                  <a:pt x="3013461" y="1667073"/>
                  <a:pt x="3026558" y="1648578"/>
                  <a:pt x="2873169" y="1655762"/>
                </a:cubicBezTo>
                <a:cubicBezTo>
                  <a:pt x="2719780" y="1662946"/>
                  <a:pt x="2566429" y="1653159"/>
                  <a:pt x="2338626" y="1655762"/>
                </a:cubicBezTo>
                <a:cubicBezTo>
                  <a:pt x="2110823" y="1658365"/>
                  <a:pt x="1893919" y="1671029"/>
                  <a:pt x="1536811" y="1655762"/>
                </a:cubicBezTo>
                <a:cubicBezTo>
                  <a:pt x="1179704" y="1640495"/>
                  <a:pt x="1158122" y="1649156"/>
                  <a:pt x="868632" y="1655762"/>
                </a:cubicBezTo>
                <a:cubicBezTo>
                  <a:pt x="579142" y="1662368"/>
                  <a:pt x="359310" y="1637641"/>
                  <a:pt x="0" y="1655762"/>
                </a:cubicBezTo>
                <a:cubicBezTo>
                  <a:pt x="-13878" y="1437659"/>
                  <a:pt x="3922" y="1318853"/>
                  <a:pt x="0" y="1103841"/>
                </a:cubicBezTo>
                <a:cubicBezTo>
                  <a:pt x="-3922" y="888829"/>
                  <a:pt x="15435" y="823688"/>
                  <a:pt x="0" y="601594"/>
                </a:cubicBezTo>
                <a:cubicBezTo>
                  <a:pt x="-15435" y="379500"/>
                  <a:pt x="-4738" y="273875"/>
                  <a:pt x="0" y="0"/>
                </a:cubicBezTo>
                <a:close/>
              </a:path>
            </a:pathLst>
          </a:custGeom>
          <a:solidFill>
            <a:schemeClr val="bg1"/>
          </a:solidFill>
          <a:ln w="57150">
            <a:noFill/>
            <a:extLst>
              <a:ext uri="{C807C97D-BFC1-408E-A445-0C87EB9F89A2}">
                <ask:lineSketchStyleProps xmlns:ask="http://schemas.microsoft.com/office/drawing/2018/sketchyshapes" sd="1219033472">
                  <ask:type>
                    <ask:lineSketchFreehand/>
                  </ask:type>
                </ask:lineSketchStyleProps>
              </a:ext>
            </a:extLst>
          </a:ln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nl-NL" sz="18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NAAM:</a:t>
            </a:r>
          </a:p>
          <a:p>
            <a:pPr algn="l">
              <a:lnSpc>
                <a:spcPct val="150000"/>
              </a:lnSpc>
            </a:pPr>
            <a:r>
              <a:rPr lang="nl-NL" sz="18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ORGANISATIE:</a:t>
            </a:r>
          </a:p>
          <a:p>
            <a:pPr algn="l">
              <a:lnSpc>
                <a:spcPct val="150000"/>
              </a:lnSpc>
            </a:pPr>
            <a:r>
              <a:rPr lang="nl-NL" sz="18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DATUM:</a:t>
            </a:r>
          </a:p>
        </p:txBody>
      </p:sp>
      <p:pic>
        <p:nvPicPr>
          <p:cNvPr id="7" name="Afbeelding 6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19ACFA3A-B757-EC13-642E-DD8CE04200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2354" y="475726"/>
            <a:ext cx="1997135" cy="1997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34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556EF0FA-CB77-064A-B995-92BB276162DF}"/>
              </a:ext>
            </a:extLst>
          </p:cNvPr>
          <p:cNvSpPr txBox="1">
            <a:spLocks/>
          </p:cNvSpPr>
          <p:nvPr/>
        </p:nvSpPr>
        <p:spPr>
          <a:xfrm>
            <a:off x="1258387" y="390663"/>
            <a:ext cx="5702183" cy="545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18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PROJECT CHARTER</a:t>
            </a:r>
            <a:endParaRPr lang="nl-NL" sz="3600" b="1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4EC9893F-5053-7649-AB20-57755F01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87" y="1122548"/>
            <a:ext cx="9851302" cy="47156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Voeg hier minimaal een foto toe van je project charter. Deze bevat minimaal de velden uit de </a:t>
            </a:r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hlinkClick r:id="rId3"/>
              </a:rPr>
              <a:t>template</a:t>
            </a:r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2" name="Afbeelding 1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6AEDAA82-B7B6-6BAD-688D-F716145872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09689" y="193956"/>
            <a:ext cx="928592" cy="9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613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556EF0FA-CB77-064A-B995-92BB276162DF}"/>
              </a:ext>
            </a:extLst>
          </p:cNvPr>
          <p:cNvSpPr txBox="1">
            <a:spLocks/>
          </p:cNvSpPr>
          <p:nvPr/>
        </p:nvSpPr>
        <p:spPr>
          <a:xfrm>
            <a:off x="1258387" y="390663"/>
            <a:ext cx="6306194" cy="545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18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DEFINE</a:t>
            </a:r>
            <a:r>
              <a:rPr lang="nl-NL" sz="36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nl-NL" sz="18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| REFLECTIE</a:t>
            </a:r>
            <a:endParaRPr lang="nl-NL" sz="3600" b="1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graphicFrame>
        <p:nvGraphicFramePr>
          <p:cNvPr id="13" name="Tijdelijke aanduiding voor inhoud 3">
            <a:extLst>
              <a:ext uri="{FF2B5EF4-FFF2-40B4-BE49-F238E27FC236}">
                <a16:creationId xmlns:a16="http://schemas.microsoft.com/office/drawing/2014/main" id="{8C64DCCF-B116-1546-9DB7-3E7E811A2F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1861688"/>
              </p:ext>
            </p:extLst>
          </p:nvPr>
        </p:nvGraphicFramePr>
        <p:xfrm>
          <a:off x="1258387" y="1313233"/>
          <a:ext cx="9495650" cy="50312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95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724">
                <a:tc>
                  <a:txBody>
                    <a:bodyPr/>
                    <a:lstStyle/>
                    <a:p>
                      <a:r>
                        <a:rPr lang="nl-NL" sz="13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 was jouw belangrijkste leerdoel in de </a:t>
                      </a:r>
                      <a:r>
                        <a:rPr lang="nl-NL" sz="13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define</a:t>
                      </a:r>
                      <a:r>
                        <a:rPr lang="nl-NL" sz="13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fase?</a:t>
                      </a:r>
                      <a:endParaRPr lang="nl-NL" sz="13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7087">
                <a:tc>
                  <a:txBody>
                    <a:bodyPr/>
                    <a:lstStyle/>
                    <a:p>
                      <a:endParaRPr lang="nl-NL" sz="13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i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724">
                <a:tc>
                  <a:txBody>
                    <a:bodyPr/>
                    <a:lstStyle/>
                    <a:p>
                      <a:r>
                        <a:rPr lang="nl-NL" sz="13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Hoe verwachtte je dat het zou gaan?</a:t>
                      </a:r>
                      <a:endParaRPr lang="nl-NL" sz="1300" b="0" i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7087">
                <a:tc>
                  <a:txBody>
                    <a:bodyPr/>
                    <a:lstStyle/>
                    <a:p>
                      <a:endParaRPr lang="nl-NL" sz="13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i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724">
                <a:tc>
                  <a:txBody>
                    <a:bodyPr/>
                    <a:lstStyle/>
                    <a:p>
                      <a:r>
                        <a:rPr lang="nl-NL" sz="13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Hoe ging het? </a:t>
                      </a:r>
                      <a:endParaRPr lang="nl-NL" sz="1300" b="0" i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7087">
                <a:tc>
                  <a:txBody>
                    <a:bodyPr/>
                    <a:lstStyle/>
                    <a:p>
                      <a:endParaRPr lang="nl-NL" sz="13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i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7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3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 heb je ervan geleerd en wat zou je de volgende keer anders aanpakken?</a:t>
                      </a:r>
                      <a:endParaRPr lang="nl-NL" sz="13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7087">
                <a:tc>
                  <a:txBody>
                    <a:bodyPr/>
                    <a:lstStyle/>
                    <a:p>
                      <a:endParaRPr lang="nl-NL" sz="13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2" name="Afbeelding 1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B65715DC-9D7B-FFD2-28C9-566C25FBA8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7623" y="224287"/>
            <a:ext cx="1230658" cy="1230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618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151C95-1B7F-EF09-30D1-C8BCE0614E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4800" b="1" dirty="0">
                <a:latin typeface="Arial" panose="020B0604020202020204" pitchFamily="34" charset="0"/>
                <a:cs typeface="Arial" panose="020B0604020202020204" pitchFamily="34" charset="0"/>
              </a:rPr>
              <a:t>MEASURE</a:t>
            </a:r>
          </a:p>
        </p:txBody>
      </p:sp>
      <p:pic>
        <p:nvPicPr>
          <p:cNvPr id="3" name="Afbeelding 2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E59D8A2C-BD70-2622-5E89-C41BD000B7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7623" y="224287"/>
            <a:ext cx="1230658" cy="1230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973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556EF0FA-CB77-064A-B995-92BB276162DF}"/>
              </a:ext>
            </a:extLst>
          </p:cNvPr>
          <p:cNvSpPr txBox="1">
            <a:spLocks/>
          </p:cNvSpPr>
          <p:nvPr/>
        </p:nvSpPr>
        <p:spPr>
          <a:xfrm>
            <a:off x="1258387" y="390663"/>
            <a:ext cx="5702183" cy="545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18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VSM</a:t>
            </a: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4EC9893F-5053-7649-AB20-57755F01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87" y="1122548"/>
            <a:ext cx="9851302" cy="47156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Voeg hier minimaal toe:</a:t>
            </a:r>
          </a:p>
          <a:p>
            <a:pPr lvl="1" algn="just"/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Uitwerking van je VSM (leesbaar) </a:t>
            </a:r>
          </a:p>
          <a:p>
            <a:pPr lvl="2" algn="just"/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VSM beschrijft huidige situatie, stappen van de SIPOC komen hierin terug. Indien je hier van afwijkt, licht het toe. </a:t>
            </a:r>
          </a:p>
          <a:p>
            <a:pPr lvl="1" algn="just"/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Foto van de sessie(s) en </a:t>
            </a:r>
            <a:r>
              <a:rPr lang="nl-NL" sz="16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brown</a:t>
            </a:r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paper</a:t>
            </a:r>
          </a:p>
          <a:p>
            <a:pPr marL="457200" lvl="1" indent="0" algn="just">
              <a:buNone/>
            </a:pPr>
            <a:endParaRPr lang="nl-NL" sz="1400" dirty="0">
              <a:latin typeface="Calibri" panose="020F0502020204030204" pitchFamily="34" charset="0"/>
              <a:ea typeface="Arial" charset="0"/>
              <a:cs typeface="Arial" charset="0"/>
            </a:endParaRPr>
          </a:p>
        </p:txBody>
      </p:sp>
      <p:pic>
        <p:nvPicPr>
          <p:cNvPr id="2" name="Afbeelding 1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6AEDAA82-B7B6-6BAD-688D-F716145872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9689" y="193956"/>
            <a:ext cx="928592" cy="9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189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556EF0FA-CB77-064A-B995-92BB276162DF}"/>
              </a:ext>
            </a:extLst>
          </p:cNvPr>
          <p:cNvSpPr txBox="1">
            <a:spLocks/>
          </p:cNvSpPr>
          <p:nvPr/>
        </p:nvSpPr>
        <p:spPr>
          <a:xfrm>
            <a:off x="1258387" y="390663"/>
            <a:ext cx="5702183" cy="545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18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MEETPLAN</a:t>
            </a: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4EC9893F-5053-7649-AB20-57755F01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87" y="1122548"/>
            <a:ext cx="9851302" cy="47156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Voeg hier minimaal een compleet ingevuld meetplan toe, zie </a:t>
            </a:r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hlinkClick r:id="rId3"/>
              </a:rPr>
              <a:t>format leeromgeving</a:t>
            </a:r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</a:t>
            </a:r>
          </a:p>
          <a:p>
            <a:pPr marL="457200" lvl="1" indent="0" algn="just">
              <a:buNone/>
            </a:pPr>
            <a:endParaRPr lang="nl-NL" sz="1400" dirty="0">
              <a:latin typeface="Calibri" panose="020F0502020204030204" pitchFamily="34" charset="0"/>
              <a:ea typeface="Arial" charset="0"/>
              <a:cs typeface="Arial" charset="0"/>
            </a:endParaRPr>
          </a:p>
        </p:txBody>
      </p:sp>
      <p:pic>
        <p:nvPicPr>
          <p:cNvPr id="2" name="Afbeelding 1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6AEDAA82-B7B6-6BAD-688D-F716145872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09689" y="193956"/>
            <a:ext cx="928592" cy="9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2488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556EF0FA-CB77-064A-B995-92BB276162DF}"/>
              </a:ext>
            </a:extLst>
          </p:cNvPr>
          <p:cNvSpPr txBox="1">
            <a:spLocks/>
          </p:cNvSpPr>
          <p:nvPr/>
        </p:nvSpPr>
        <p:spPr>
          <a:xfrm>
            <a:off x="1258387" y="390663"/>
            <a:ext cx="5702183" cy="545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18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MEETRESULTATEN</a:t>
            </a: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4EC9893F-5053-7649-AB20-57755F01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87" y="1122548"/>
            <a:ext cx="9851302" cy="47156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Voeg hier minimaal je meetresultaten in. Deze sluiten aan op je meetplan, y en x-variabelen komen terug.</a:t>
            </a:r>
            <a:endParaRPr lang="nl-NL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endParaRPr lang="nl-NL" sz="1400" dirty="0">
              <a:latin typeface="Calibri" panose="020F0502020204030204" pitchFamily="34" charset="0"/>
              <a:ea typeface="Arial" charset="0"/>
              <a:cs typeface="Arial" charset="0"/>
            </a:endParaRPr>
          </a:p>
        </p:txBody>
      </p:sp>
      <p:pic>
        <p:nvPicPr>
          <p:cNvPr id="2" name="Afbeelding 1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6AEDAA82-B7B6-6BAD-688D-F716145872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9689" y="193956"/>
            <a:ext cx="928592" cy="9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1312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556EF0FA-CB77-064A-B995-92BB276162DF}"/>
              </a:ext>
            </a:extLst>
          </p:cNvPr>
          <p:cNvSpPr txBox="1">
            <a:spLocks/>
          </p:cNvSpPr>
          <p:nvPr/>
        </p:nvSpPr>
        <p:spPr>
          <a:xfrm>
            <a:off x="1258387" y="390663"/>
            <a:ext cx="6306194" cy="545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18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MEASURE | REFLECTIE</a:t>
            </a:r>
          </a:p>
        </p:txBody>
      </p:sp>
      <p:graphicFrame>
        <p:nvGraphicFramePr>
          <p:cNvPr id="13" name="Tijdelijke aanduiding voor inhoud 3">
            <a:extLst>
              <a:ext uri="{FF2B5EF4-FFF2-40B4-BE49-F238E27FC236}">
                <a16:creationId xmlns:a16="http://schemas.microsoft.com/office/drawing/2014/main" id="{8C64DCCF-B116-1546-9DB7-3E7E811A2F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3693426"/>
              </p:ext>
            </p:extLst>
          </p:nvPr>
        </p:nvGraphicFramePr>
        <p:xfrm>
          <a:off x="1258387" y="1313233"/>
          <a:ext cx="9495650" cy="50312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95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724">
                <a:tc>
                  <a:txBody>
                    <a:bodyPr/>
                    <a:lstStyle/>
                    <a:p>
                      <a:r>
                        <a:rPr lang="nl-NL" sz="13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 was jouw belangrijkste leerdoel in de </a:t>
                      </a:r>
                      <a:r>
                        <a:rPr lang="nl-NL" sz="13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</a:t>
                      </a:r>
                      <a:r>
                        <a:rPr lang="nl-NL" sz="13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fase?</a:t>
                      </a:r>
                      <a:endParaRPr lang="nl-NL" sz="13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7087">
                <a:tc>
                  <a:txBody>
                    <a:bodyPr/>
                    <a:lstStyle/>
                    <a:p>
                      <a:endParaRPr lang="nl-NL" sz="13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724">
                <a:tc>
                  <a:txBody>
                    <a:bodyPr/>
                    <a:lstStyle/>
                    <a:p>
                      <a:r>
                        <a:rPr lang="nl-NL" sz="13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Hoe verwachtte je dat het zou gaan?</a:t>
                      </a:r>
                      <a:endParaRPr lang="nl-NL" sz="13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7087">
                <a:tc>
                  <a:txBody>
                    <a:bodyPr/>
                    <a:lstStyle/>
                    <a:p>
                      <a:endParaRPr lang="nl-NL" sz="13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i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724">
                <a:tc>
                  <a:txBody>
                    <a:bodyPr/>
                    <a:lstStyle/>
                    <a:p>
                      <a:r>
                        <a:rPr lang="nl-NL" sz="13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Hoe ging het? </a:t>
                      </a:r>
                      <a:endParaRPr lang="nl-NL" sz="1300" b="0" i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7087">
                <a:tc>
                  <a:txBody>
                    <a:bodyPr/>
                    <a:lstStyle/>
                    <a:p>
                      <a:endParaRPr lang="nl-NL" sz="13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i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7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3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 heb je ervan geleerd en wat zou je de volgende keer anders aanpakken?</a:t>
                      </a:r>
                      <a:endParaRPr lang="nl-NL" sz="1300" b="0" i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7087">
                <a:tc>
                  <a:txBody>
                    <a:bodyPr/>
                    <a:lstStyle/>
                    <a:p>
                      <a:endParaRPr lang="nl-NL" sz="13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2" name="Afbeelding 1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90F604C0-BBA6-C487-9E78-B626BACC1D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9689" y="193956"/>
            <a:ext cx="928592" cy="9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5800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151C95-1B7F-EF09-30D1-C8BCE0614E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4800" b="1" dirty="0">
                <a:latin typeface="Arial" panose="020B0604020202020204" pitchFamily="34" charset="0"/>
                <a:cs typeface="Arial" panose="020B0604020202020204" pitchFamily="34" charset="0"/>
              </a:rPr>
              <a:t>ANALYSE</a:t>
            </a:r>
          </a:p>
        </p:txBody>
      </p:sp>
      <p:pic>
        <p:nvPicPr>
          <p:cNvPr id="3" name="Afbeelding 2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E59D8A2C-BD70-2622-5E89-C41BD000B7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7623" y="224287"/>
            <a:ext cx="1230658" cy="1230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1539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556EF0FA-CB77-064A-B995-92BB276162DF}"/>
              </a:ext>
            </a:extLst>
          </p:cNvPr>
          <p:cNvSpPr txBox="1">
            <a:spLocks/>
          </p:cNvSpPr>
          <p:nvPr/>
        </p:nvSpPr>
        <p:spPr>
          <a:xfrm>
            <a:off x="1258387" y="390663"/>
            <a:ext cx="5702183" cy="545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18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WAARDE ANALYSE</a:t>
            </a: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4EC9893F-5053-7649-AB20-57755F01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87" y="1122548"/>
            <a:ext cx="9851302" cy="47156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Voeg hier minimaal een foto van de waarde analyse toe:</a:t>
            </a:r>
          </a:p>
          <a:p>
            <a:pPr lvl="1" algn="just"/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CVA, NNVA, NVA visueel in beeld</a:t>
            </a:r>
          </a:p>
          <a:p>
            <a:pPr lvl="1" algn="just"/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VSM is hetzelfde als die in de </a:t>
            </a:r>
            <a:r>
              <a:rPr lang="nl-NL" sz="14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measure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fase, zo niet toelichting waarom</a:t>
            </a:r>
          </a:p>
          <a:p>
            <a:pPr marL="457200" lvl="1" indent="0" algn="just">
              <a:buNone/>
            </a:pPr>
            <a:endParaRPr lang="nl-NL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pic>
        <p:nvPicPr>
          <p:cNvPr id="2" name="Afbeelding 1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6AEDAA82-B7B6-6BAD-688D-F716145872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9689" y="193956"/>
            <a:ext cx="928592" cy="9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7489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556EF0FA-CB77-064A-B995-92BB276162DF}"/>
              </a:ext>
            </a:extLst>
          </p:cNvPr>
          <p:cNvSpPr txBox="1">
            <a:spLocks/>
          </p:cNvSpPr>
          <p:nvPr/>
        </p:nvSpPr>
        <p:spPr>
          <a:xfrm>
            <a:off x="1258387" y="390663"/>
            <a:ext cx="5702183" cy="545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18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DATA ANALYSE</a:t>
            </a: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4EC9893F-5053-7649-AB20-57755F01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87" y="1122548"/>
            <a:ext cx="9851302" cy="47156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Voeg hier minimaal één data visualisatie toe. Je data analyse sluit aan op meetplan en meetresultaten.</a:t>
            </a:r>
            <a:endParaRPr lang="nl-NL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endParaRPr lang="nl-NL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pic>
        <p:nvPicPr>
          <p:cNvPr id="2" name="Afbeelding 1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6AEDAA82-B7B6-6BAD-688D-F716145872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9689" y="193956"/>
            <a:ext cx="928592" cy="9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410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151C95-1B7F-EF09-30D1-C8BCE0614E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4800" b="1" dirty="0">
                <a:latin typeface="Arial" panose="020B0604020202020204" pitchFamily="34" charset="0"/>
                <a:cs typeface="Arial" panose="020B0604020202020204" pitchFamily="34" charset="0"/>
              </a:rPr>
              <a:t>DEFINE</a:t>
            </a:r>
          </a:p>
        </p:txBody>
      </p:sp>
      <p:pic>
        <p:nvPicPr>
          <p:cNvPr id="3" name="Afbeelding 2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E59D8A2C-BD70-2622-5E89-C41BD000B7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7623" y="224287"/>
            <a:ext cx="1230658" cy="1230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721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556EF0FA-CB77-064A-B995-92BB276162DF}"/>
              </a:ext>
            </a:extLst>
          </p:cNvPr>
          <p:cNvSpPr txBox="1">
            <a:spLocks/>
          </p:cNvSpPr>
          <p:nvPr/>
        </p:nvSpPr>
        <p:spPr>
          <a:xfrm>
            <a:off x="1258387" y="390663"/>
            <a:ext cx="5702183" cy="545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18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OORZAAK ANALYSE</a:t>
            </a: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4EC9893F-5053-7649-AB20-57755F01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87" y="1122548"/>
            <a:ext cx="9851302" cy="47156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Voeg hier minimaal toe:</a:t>
            </a:r>
          </a:p>
          <a:p>
            <a:pPr lvl="1" algn="just"/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Foto </a:t>
            </a:r>
            <a:r>
              <a:rPr lang="nl-NL" sz="14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Ishikawa</a:t>
            </a:r>
            <a:endParaRPr lang="nl-NL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pPr lvl="1" algn="just"/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5 x waarom (op belangrijkste oorzaken uit </a:t>
            </a:r>
            <a:r>
              <a:rPr lang="nl-NL" sz="14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Ishikawa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)</a:t>
            </a:r>
          </a:p>
          <a:p>
            <a:pPr marL="457200" lvl="1" indent="0" algn="just">
              <a:buNone/>
            </a:pPr>
            <a:endParaRPr lang="nl-NL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pic>
        <p:nvPicPr>
          <p:cNvPr id="2" name="Afbeelding 1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6AEDAA82-B7B6-6BAD-688D-F716145872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9689" y="193956"/>
            <a:ext cx="928592" cy="9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0302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556EF0FA-CB77-064A-B995-92BB276162DF}"/>
              </a:ext>
            </a:extLst>
          </p:cNvPr>
          <p:cNvSpPr txBox="1">
            <a:spLocks/>
          </p:cNvSpPr>
          <p:nvPr/>
        </p:nvSpPr>
        <p:spPr>
          <a:xfrm>
            <a:off x="1258387" y="390663"/>
            <a:ext cx="6306194" cy="545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18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ANALYSE | REFLECTIE</a:t>
            </a:r>
          </a:p>
        </p:txBody>
      </p:sp>
      <p:graphicFrame>
        <p:nvGraphicFramePr>
          <p:cNvPr id="13" name="Tijdelijke aanduiding voor inhoud 3">
            <a:extLst>
              <a:ext uri="{FF2B5EF4-FFF2-40B4-BE49-F238E27FC236}">
                <a16:creationId xmlns:a16="http://schemas.microsoft.com/office/drawing/2014/main" id="{8C64DCCF-B116-1546-9DB7-3E7E811A2F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5458011"/>
              </p:ext>
            </p:extLst>
          </p:nvPr>
        </p:nvGraphicFramePr>
        <p:xfrm>
          <a:off x="1258387" y="1313233"/>
          <a:ext cx="9495650" cy="50312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95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724">
                <a:tc>
                  <a:txBody>
                    <a:bodyPr/>
                    <a:lstStyle/>
                    <a:p>
                      <a:r>
                        <a:rPr lang="nl-NL" sz="13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 was jouw belangrijkste leerdoel in de analyse fase?</a:t>
                      </a:r>
                      <a:endParaRPr lang="nl-NL" sz="13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7087">
                <a:tc>
                  <a:txBody>
                    <a:bodyPr/>
                    <a:lstStyle/>
                    <a:p>
                      <a:endParaRPr lang="nl-NL" sz="13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724">
                <a:tc>
                  <a:txBody>
                    <a:bodyPr/>
                    <a:lstStyle/>
                    <a:p>
                      <a:r>
                        <a:rPr lang="nl-NL" sz="13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Hoe verwachtte je dat het zou gaan?</a:t>
                      </a:r>
                      <a:endParaRPr lang="nl-NL" sz="13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7087">
                <a:tc>
                  <a:txBody>
                    <a:bodyPr/>
                    <a:lstStyle/>
                    <a:p>
                      <a:endParaRPr lang="nl-NL" sz="13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i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724">
                <a:tc>
                  <a:txBody>
                    <a:bodyPr/>
                    <a:lstStyle/>
                    <a:p>
                      <a:r>
                        <a:rPr lang="nl-NL" sz="13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Hoe ging het? </a:t>
                      </a:r>
                      <a:endParaRPr lang="nl-NL" sz="13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7087">
                <a:tc>
                  <a:txBody>
                    <a:bodyPr/>
                    <a:lstStyle/>
                    <a:p>
                      <a:endParaRPr lang="nl-NL" sz="13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i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7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3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 heb je ervan geleerd en wat zou je de volgende keer anders aanpakken?</a:t>
                      </a:r>
                      <a:endParaRPr lang="nl-NL" sz="1300" b="0" i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7087">
                <a:tc>
                  <a:txBody>
                    <a:bodyPr/>
                    <a:lstStyle/>
                    <a:p>
                      <a:endParaRPr lang="nl-NL" sz="13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2" name="Afbeelding 1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7AE9EB92-D711-803E-3C42-C4F9820D85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9689" y="193956"/>
            <a:ext cx="928592" cy="9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0066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151C95-1B7F-EF09-30D1-C8BCE0614E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4800" b="1" dirty="0">
                <a:latin typeface="Arial" panose="020B0604020202020204" pitchFamily="34" charset="0"/>
                <a:cs typeface="Arial" panose="020B0604020202020204" pitchFamily="34" charset="0"/>
              </a:rPr>
              <a:t>IMPROVE</a:t>
            </a:r>
          </a:p>
        </p:txBody>
      </p:sp>
      <p:pic>
        <p:nvPicPr>
          <p:cNvPr id="3" name="Afbeelding 2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E59D8A2C-BD70-2622-5E89-C41BD000B7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7623" y="224287"/>
            <a:ext cx="1230658" cy="1230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0233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556EF0FA-CB77-064A-B995-92BB276162DF}"/>
              </a:ext>
            </a:extLst>
          </p:cNvPr>
          <p:cNvSpPr txBox="1">
            <a:spLocks/>
          </p:cNvSpPr>
          <p:nvPr/>
        </p:nvSpPr>
        <p:spPr>
          <a:xfrm>
            <a:off x="1258387" y="390663"/>
            <a:ext cx="5702183" cy="545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18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FUTURE STATE PROCES</a:t>
            </a: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4EC9893F-5053-7649-AB20-57755F01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87" y="1122548"/>
            <a:ext cx="9851302" cy="47156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Beschrijf hier wat er is veranderd in het proces en hoe het vernieuwde proces eruit ziet. </a:t>
            </a:r>
            <a:endParaRPr lang="nl-NL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endParaRPr lang="nl-NL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pic>
        <p:nvPicPr>
          <p:cNvPr id="2" name="Afbeelding 1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6AEDAA82-B7B6-6BAD-688D-F716145872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9689" y="193956"/>
            <a:ext cx="928592" cy="9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8832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556EF0FA-CB77-064A-B995-92BB276162DF}"/>
              </a:ext>
            </a:extLst>
          </p:cNvPr>
          <p:cNvSpPr txBox="1">
            <a:spLocks/>
          </p:cNvSpPr>
          <p:nvPr/>
        </p:nvSpPr>
        <p:spPr>
          <a:xfrm>
            <a:off x="1258387" y="390663"/>
            <a:ext cx="5702183" cy="545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18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VERBETERTOOLS</a:t>
            </a: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4EC9893F-5053-7649-AB20-57755F01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87" y="1122548"/>
            <a:ext cx="9851302" cy="47156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Voeg hier minimaal toe welke verbetertools je hebt gebruikt, laat de verbeteringen zien met foto’s.</a:t>
            </a:r>
            <a:endParaRPr lang="nl-NL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endParaRPr lang="nl-NL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pic>
        <p:nvPicPr>
          <p:cNvPr id="2" name="Afbeelding 1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6AEDAA82-B7B6-6BAD-688D-F716145872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9689" y="193956"/>
            <a:ext cx="928592" cy="9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9964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556EF0FA-CB77-064A-B995-92BB276162DF}"/>
              </a:ext>
            </a:extLst>
          </p:cNvPr>
          <p:cNvSpPr txBox="1">
            <a:spLocks/>
          </p:cNvSpPr>
          <p:nvPr/>
        </p:nvSpPr>
        <p:spPr>
          <a:xfrm>
            <a:off x="1258387" y="390663"/>
            <a:ext cx="5702183" cy="545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18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PLAN VAN AANPAK</a:t>
            </a: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4EC9893F-5053-7649-AB20-57755F01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87" y="1122548"/>
            <a:ext cx="9851302" cy="47156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Voeg hier minimaal je plan van aanpak voor de implementatie toe.</a:t>
            </a:r>
            <a:endParaRPr lang="nl-NL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endParaRPr lang="nl-NL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pic>
        <p:nvPicPr>
          <p:cNvPr id="2" name="Afbeelding 1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6AEDAA82-B7B6-6BAD-688D-F716145872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9689" y="193956"/>
            <a:ext cx="928592" cy="9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7935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556EF0FA-CB77-064A-B995-92BB276162DF}"/>
              </a:ext>
            </a:extLst>
          </p:cNvPr>
          <p:cNvSpPr txBox="1">
            <a:spLocks/>
          </p:cNvSpPr>
          <p:nvPr/>
        </p:nvSpPr>
        <p:spPr>
          <a:xfrm>
            <a:off x="1258387" y="390663"/>
            <a:ext cx="5702183" cy="545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18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OCAP</a:t>
            </a: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4EC9893F-5053-7649-AB20-57755F01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87" y="1122548"/>
            <a:ext cx="9851302" cy="47156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Voeg hier minimaal een foto van je OCAP toe. </a:t>
            </a:r>
            <a:endParaRPr lang="nl-NL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endParaRPr lang="nl-NL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pic>
        <p:nvPicPr>
          <p:cNvPr id="2" name="Afbeelding 1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6AEDAA82-B7B6-6BAD-688D-F716145872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9689" y="193956"/>
            <a:ext cx="928592" cy="9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3951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556EF0FA-CB77-064A-B995-92BB276162DF}"/>
              </a:ext>
            </a:extLst>
          </p:cNvPr>
          <p:cNvSpPr txBox="1">
            <a:spLocks/>
          </p:cNvSpPr>
          <p:nvPr/>
        </p:nvSpPr>
        <p:spPr>
          <a:xfrm>
            <a:off x="1258387" y="390663"/>
            <a:ext cx="6306194" cy="545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18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IMPROVE | REFLECTIE</a:t>
            </a:r>
          </a:p>
        </p:txBody>
      </p:sp>
      <p:graphicFrame>
        <p:nvGraphicFramePr>
          <p:cNvPr id="13" name="Tijdelijke aanduiding voor inhoud 3">
            <a:extLst>
              <a:ext uri="{FF2B5EF4-FFF2-40B4-BE49-F238E27FC236}">
                <a16:creationId xmlns:a16="http://schemas.microsoft.com/office/drawing/2014/main" id="{8C64DCCF-B116-1546-9DB7-3E7E811A2F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1647419"/>
              </p:ext>
            </p:extLst>
          </p:nvPr>
        </p:nvGraphicFramePr>
        <p:xfrm>
          <a:off x="1258387" y="1313233"/>
          <a:ext cx="9495650" cy="50312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95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724">
                <a:tc>
                  <a:txBody>
                    <a:bodyPr/>
                    <a:lstStyle/>
                    <a:p>
                      <a:r>
                        <a:rPr lang="nl-NL" sz="13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 was jouw belangrijkste leerdoel in de </a:t>
                      </a:r>
                      <a:r>
                        <a:rPr lang="nl-NL" sz="1300" b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improve</a:t>
                      </a:r>
                      <a:r>
                        <a:rPr lang="nl-NL" sz="13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fase?</a:t>
                      </a:r>
                      <a:endParaRPr lang="nl-NL" sz="1300" b="0" i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7087">
                <a:tc>
                  <a:txBody>
                    <a:bodyPr/>
                    <a:lstStyle/>
                    <a:p>
                      <a:endParaRPr lang="nl-NL" sz="13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i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724">
                <a:tc>
                  <a:txBody>
                    <a:bodyPr/>
                    <a:lstStyle/>
                    <a:p>
                      <a:r>
                        <a:rPr lang="nl-NL" sz="13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Hoe verwachtte je dat het zou gaan?</a:t>
                      </a:r>
                      <a:endParaRPr lang="nl-NL" sz="1300" b="0" i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7087">
                <a:tc>
                  <a:txBody>
                    <a:bodyPr/>
                    <a:lstStyle/>
                    <a:p>
                      <a:endParaRPr lang="nl-NL" sz="13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i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724">
                <a:tc>
                  <a:txBody>
                    <a:bodyPr/>
                    <a:lstStyle/>
                    <a:p>
                      <a:r>
                        <a:rPr lang="nl-NL" sz="13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Hoe ging het? </a:t>
                      </a:r>
                      <a:endParaRPr lang="nl-NL" sz="1300" b="0" i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7087">
                <a:tc>
                  <a:txBody>
                    <a:bodyPr/>
                    <a:lstStyle/>
                    <a:p>
                      <a:endParaRPr lang="nl-NL" sz="13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7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3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 heb je ervan geleerd en wat zou je de volgende keer anders aanpakken?</a:t>
                      </a:r>
                      <a:endParaRPr lang="nl-NL" sz="1300" b="0" i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7087">
                <a:tc>
                  <a:txBody>
                    <a:bodyPr/>
                    <a:lstStyle/>
                    <a:p>
                      <a:endParaRPr lang="nl-NL" sz="13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2" name="Afbeelding 1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1DF233CE-0585-ED72-E71F-E68391E880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9689" y="193956"/>
            <a:ext cx="928592" cy="9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8294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151C95-1B7F-EF09-30D1-C8BCE0614E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4800" b="1" dirty="0"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</a:p>
        </p:txBody>
      </p:sp>
      <p:pic>
        <p:nvPicPr>
          <p:cNvPr id="3" name="Afbeelding 2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E59D8A2C-BD70-2622-5E89-C41BD000B7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7623" y="224287"/>
            <a:ext cx="1230658" cy="1230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6798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556EF0FA-CB77-064A-B995-92BB276162DF}"/>
              </a:ext>
            </a:extLst>
          </p:cNvPr>
          <p:cNvSpPr txBox="1">
            <a:spLocks/>
          </p:cNvSpPr>
          <p:nvPr/>
        </p:nvSpPr>
        <p:spPr>
          <a:xfrm>
            <a:off x="1258387" y="390663"/>
            <a:ext cx="5702183" cy="545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18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TECHNIEKEN BORGING</a:t>
            </a: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4EC9893F-5053-7649-AB20-57755F01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87" y="1122548"/>
            <a:ext cx="9851302" cy="47156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Beschrijf hier welke technieken je hebt gebruikt om de verandering te borgen (</a:t>
            </a:r>
            <a:r>
              <a:rPr lang="nl-NL" sz="16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dagstart</a:t>
            </a:r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nl-NL" sz="16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kaizen</a:t>
            </a:r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etc.). </a:t>
            </a:r>
            <a:endParaRPr lang="nl-NL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endParaRPr lang="nl-NL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pic>
        <p:nvPicPr>
          <p:cNvPr id="2" name="Afbeelding 1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6AEDAA82-B7B6-6BAD-688D-F716145872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9689" y="193956"/>
            <a:ext cx="928592" cy="9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570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556EF0FA-CB77-064A-B995-92BB276162DF}"/>
              </a:ext>
            </a:extLst>
          </p:cNvPr>
          <p:cNvSpPr txBox="1">
            <a:spLocks/>
          </p:cNvSpPr>
          <p:nvPr/>
        </p:nvSpPr>
        <p:spPr>
          <a:xfrm>
            <a:off x="1258387" y="390663"/>
            <a:ext cx="5702183" cy="545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18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PROBLEEMSTELLING</a:t>
            </a:r>
            <a:endParaRPr lang="nl-NL" sz="3600" b="1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4EC9893F-5053-7649-AB20-57755F01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87" y="1122548"/>
            <a:ext cx="9851302" cy="47156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Schrijf hier je probleemstelling. Noteer hierbij R, FTR of JIT en je onderbouwing.</a:t>
            </a:r>
          </a:p>
          <a:p>
            <a:pPr marL="0" indent="0" algn="just">
              <a:buNone/>
            </a:pPr>
            <a:endParaRPr lang="nl-NL" sz="1800" dirty="0">
              <a:latin typeface="Calibri" panose="020F0502020204030204" pitchFamily="34" charset="0"/>
              <a:ea typeface="Arial" charset="0"/>
              <a:cs typeface="Arial" charset="0"/>
            </a:endParaRPr>
          </a:p>
        </p:txBody>
      </p:sp>
      <p:pic>
        <p:nvPicPr>
          <p:cNvPr id="2" name="Afbeelding 1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6AEDAA82-B7B6-6BAD-688D-F716145872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9689" y="193956"/>
            <a:ext cx="928592" cy="9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867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556EF0FA-CB77-064A-B995-92BB276162DF}"/>
              </a:ext>
            </a:extLst>
          </p:cNvPr>
          <p:cNvSpPr txBox="1">
            <a:spLocks/>
          </p:cNvSpPr>
          <p:nvPr/>
        </p:nvSpPr>
        <p:spPr>
          <a:xfrm>
            <a:off x="1258387" y="390663"/>
            <a:ext cx="7697723" cy="545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18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EVALUATIE ÉÉN MAAND NA VOLLEDIGE IMPLEMENTATIE</a:t>
            </a: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4EC9893F-5053-7649-AB20-57755F01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87" y="1122548"/>
            <a:ext cx="9851302" cy="47156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Beschrijf hier hoe de verandering is verlopen één maand na de implementatie: </a:t>
            </a:r>
          </a:p>
          <a:p>
            <a:pPr lvl="1" algn="just"/>
            <a:r>
              <a:rPr lang="nl-NL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Waar liep je tegenaan?</a:t>
            </a:r>
          </a:p>
          <a:p>
            <a:pPr lvl="1" algn="just"/>
            <a:r>
              <a:rPr lang="nl-NL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Heb je weerstand ervaren?</a:t>
            </a:r>
          </a:p>
          <a:p>
            <a:pPr lvl="1" algn="just"/>
            <a:r>
              <a:rPr lang="nl-NL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Noteer hier je actieplan dat je hebt opgesteld toen je weerstand en/of andere knelpunten ervaarde. </a:t>
            </a:r>
          </a:p>
          <a:p>
            <a:pPr marL="457200" lvl="1" indent="0" algn="just">
              <a:buNone/>
            </a:pPr>
            <a:endParaRPr lang="nl-NL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pic>
        <p:nvPicPr>
          <p:cNvPr id="2" name="Afbeelding 1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6AEDAA82-B7B6-6BAD-688D-F716145872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9689" y="193956"/>
            <a:ext cx="928592" cy="9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1462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556EF0FA-CB77-064A-B995-92BB276162DF}"/>
              </a:ext>
            </a:extLst>
          </p:cNvPr>
          <p:cNvSpPr txBox="1">
            <a:spLocks/>
          </p:cNvSpPr>
          <p:nvPr/>
        </p:nvSpPr>
        <p:spPr>
          <a:xfrm>
            <a:off x="1258387" y="390663"/>
            <a:ext cx="5702183" cy="545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18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DOELSTELLING BEHAALD</a:t>
            </a: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4EC9893F-5053-7649-AB20-57755F01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87" y="1122548"/>
            <a:ext cx="9851302" cy="47156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Beschrijf hier je conclusie en onderbouwing behalen projectdoelstelling. </a:t>
            </a:r>
            <a:endParaRPr lang="nl-NL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endParaRPr lang="nl-NL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pic>
        <p:nvPicPr>
          <p:cNvPr id="2" name="Afbeelding 1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6AEDAA82-B7B6-6BAD-688D-F716145872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9689" y="193956"/>
            <a:ext cx="928592" cy="9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3649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556EF0FA-CB77-064A-B995-92BB276162DF}"/>
              </a:ext>
            </a:extLst>
          </p:cNvPr>
          <p:cNvSpPr txBox="1">
            <a:spLocks/>
          </p:cNvSpPr>
          <p:nvPr/>
        </p:nvSpPr>
        <p:spPr>
          <a:xfrm>
            <a:off x="1258387" y="390663"/>
            <a:ext cx="6306194" cy="545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18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CONTROL | REFLECTIE</a:t>
            </a:r>
          </a:p>
        </p:txBody>
      </p:sp>
      <p:graphicFrame>
        <p:nvGraphicFramePr>
          <p:cNvPr id="13" name="Tijdelijke aanduiding voor inhoud 3">
            <a:extLst>
              <a:ext uri="{FF2B5EF4-FFF2-40B4-BE49-F238E27FC236}">
                <a16:creationId xmlns:a16="http://schemas.microsoft.com/office/drawing/2014/main" id="{8C64DCCF-B116-1546-9DB7-3E7E811A2F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6183605"/>
              </p:ext>
            </p:extLst>
          </p:nvPr>
        </p:nvGraphicFramePr>
        <p:xfrm>
          <a:off x="1258387" y="1313233"/>
          <a:ext cx="9495650" cy="50312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95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724">
                <a:tc>
                  <a:txBody>
                    <a:bodyPr/>
                    <a:lstStyle/>
                    <a:p>
                      <a:r>
                        <a:rPr lang="nl-NL" sz="13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 was jouw belangrijkste leerdoel in de control fase?</a:t>
                      </a:r>
                      <a:endParaRPr lang="nl-NL" sz="13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7087">
                <a:tc>
                  <a:txBody>
                    <a:bodyPr/>
                    <a:lstStyle/>
                    <a:p>
                      <a:endParaRPr lang="nl-NL" sz="13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724">
                <a:tc>
                  <a:txBody>
                    <a:bodyPr/>
                    <a:lstStyle/>
                    <a:p>
                      <a:r>
                        <a:rPr lang="nl-NL" sz="13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Hoe verwachtte je dat het zou gaan?</a:t>
                      </a:r>
                      <a:endParaRPr lang="nl-NL" sz="1300" b="0" i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7087">
                <a:tc>
                  <a:txBody>
                    <a:bodyPr/>
                    <a:lstStyle/>
                    <a:p>
                      <a:endParaRPr lang="nl-NL" sz="13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i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724">
                <a:tc>
                  <a:txBody>
                    <a:bodyPr/>
                    <a:lstStyle/>
                    <a:p>
                      <a:r>
                        <a:rPr lang="nl-NL" sz="13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Hoe ging het? </a:t>
                      </a:r>
                      <a:endParaRPr lang="nl-NL" sz="13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7087">
                <a:tc>
                  <a:txBody>
                    <a:bodyPr/>
                    <a:lstStyle/>
                    <a:p>
                      <a:endParaRPr lang="nl-NL" sz="13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i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7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3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 heb je ervan geleerd en wat zou je de volgende keer anders aanpakken?</a:t>
                      </a:r>
                      <a:endParaRPr lang="nl-NL" sz="1300" b="0" i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7087">
                <a:tc>
                  <a:txBody>
                    <a:bodyPr/>
                    <a:lstStyle/>
                    <a:p>
                      <a:endParaRPr lang="nl-NL" sz="13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2" name="Afbeelding 1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4DABDF96-34A8-07A1-8B3D-E122463532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9689" y="193956"/>
            <a:ext cx="928592" cy="9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3962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556EF0FA-CB77-064A-B995-92BB276162DF}"/>
              </a:ext>
            </a:extLst>
          </p:cNvPr>
          <p:cNvSpPr txBox="1">
            <a:spLocks/>
          </p:cNvSpPr>
          <p:nvPr/>
        </p:nvSpPr>
        <p:spPr>
          <a:xfrm>
            <a:off x="1258387" y="390663"/>
            <a:ext cx="6306194" cy="545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18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AFSLUITENDE REFLECTIE OP GEHELE PROJECT</a:t>
            </a:r>
          </a:p>
        </p:txBody>
      </p:sp>
      <p:graphicFrame>
        <p:nvGraphicFramePr>
          <p:cNvPr id="13" name="Tijdelijke aanduiding voor inhoud 3">
            <a:extLst>
              <a:ext uri="{FF2B5EF4-FFF2-40B4-BE49-F238E27FC236}">
                <a16:creationId xmlns:a16="http://schemas.microsoft.com/office/drawing/2014/main" id="{8C64DCCF-B116-1546-9DB7-3E7E811A2F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8296460"/>
              </p:ext>
            </p:extLst>
          </p:nvPr>
        </p:nvGraphicFramePr>
        <p:xfrm>
          <a:off x="1258387" y="1313233"/>
          <a:ext cx="9495650" cy="50312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95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724">
                <a:tc>
                  <a:txBody>
                    <a:bodyPr/>
                    <a:lstStyle/>
                    <a:p>
                      <a:r>
                        <a:rPr lang="nl-NL" sz="13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 was jouw belangrijkste leerdoel voor dit project?</a:t>
                      </a:r>
                      <a:endParaRPr lang="nl-NL" sz="1300" b="0" i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7087">
                <a:tc>
                  <a:txBody>
                    <a:bodyPr/>
                    <a:lstStyle/>
                    <a:p>
                      <a:endParaRPr lang="nl-NL" sz="13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724">
                <a:tc>
                  <a:txBody>
                    <a:bodyPr/>
                    <a:lstStyle/>
                    <a:p>
                      <a:r>
                        <a:rPr lang="nl-NL" sz="13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Hoe verwachtte je dat het zou gaan?</a:t>
                      </a:r>
                      <a:endParaRPr lang="nl-NL" sz="1300" b="0" i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7087">
                <a:tc>
                  <a:txBody>
                    <a:bodyPr/>
                    <a:lstStyle/>
                    <a:p>
                      <a:endParaRPr lang="nl-NL" sz="13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i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724">
                <a:tc>
                  <a:txBody>
                    <a:bodyPr/>
                    <a:lstStyle/>
                    <a:p>
                      <a:r>
                        <a:rPr lang="nl-NL" sz="13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Hoe ging het? Moest je afwijken van de koers? Waarom en hoe ging dat?</a:t>
                      </a:r>
                      <a:endParaRPr lang="nl-NL" sz="13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7087">
                <a:tc>
                  <a:txBody>
                    <a:bodyPr/>
                    <a:lstStyle/>
                    <a:p>
                      <a:endParaRPr lang="nl-NL" sz="13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i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7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3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 heb je ervan geleerd en wat zou je de volgende keer anders aanpakken?</a:t>
                      </a:r>
                      <a:endParaRPr lang="nl-NL" sz="1300" b="0" i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7087">
                <a:tc>
                  <a:txBody>
                    <a:bodyPr/>
                    <a:lstStyle/>
                    <a:p>
                      <a:endParaRPr lang="nl-NL" sz="13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3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2" name="Afbeelding 1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2FEC4DB6-6213-19B1-5103-0148ADE00E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9689" y="193956"/>
            <a:ext cx="928592" cy="9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7491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313941" y="4626046"/>
            <a:ext cx="7719831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l-NL" sz="12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Copyright </a:t>
            </a:r>
          </a:p>
          <a:p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© 2025, </a:t>
            </a:r>
            <a:r>
              <a:rPr lang="nl-NL" sz="1200" dirty="0" err="1">
                <a:latin typeface="Arial" panose="020B0604020202020204" pitchFamily="34" charset="0"/>
                <a:cs typeface="Arial" panose="020B0604020202020204" pitchFamily="34" charset="0"/>
              </a:rPr>
              <a:t>Lean</a:t>
            </a: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 People</a:t>
            </a:r>
          </a:p>
          <a:p>
            <a:b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Uitgegeven in eigen beheer</a:t>
            </a:r>
            <a:b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200" dirty="0" err="1">
                <a:latin typeface="Arial" panose="020B0604020202020204" pitchFamily="34" charset="0"/>
                <a:cs typeface="Arial" panose="020B0604020202020204" pitchFamily="34" charset="0"/>
              </a:rPr>
              <a:t>info@leanpeople.nl</a:t>
            </a: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nl-NL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Alle rechten voorbehouden.</a:t>
            </a:r>
          </a:p>
          <a:p>
            <a:endParaRPr lang="nl-NL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Niets van de tekst en afbeeldingen uit deze uitgave mag zonder toestemming worden gepubliceerd, gebruikt voor andere doeleinden of openbaar worden gemaakt.</a:t>
            </a:r>
          </a:p>
        </p:txBody>
      </p:sp>
      <p:pic>
        <p:nvPicPr>
          <p:cNvPr id="2" name="Afbeelding 1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D449FFE1-8A3E-D0A8-9B64-C09CB7FA4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9689" y="193956"/>
            <a:ext cx="928592" cy="9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721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556EF0FA-CB77-064A-B995-92BB276162DF}"/>
              </a:ext>
            </a:extLst>
          </p:cNvPr>
          <p:cNvSpPr txBox="1">
            <a:spLocks/>
          </p:cNvSpPr>
          <p:nvPr/>
        </p:nvSpPr>
        <p:spPr>
          <a:xfrm>
            <a:off x="1258387" y="390663"/>
            <a:ext cx="5702183" cy="545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18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SIPOC</a:t>
            </a:r>
            <a:endParaRPr lang="nl-NL" sz="3600" b="1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4EC9893F-5053-7649-AB20-57755F01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87" y="1122548"/>
            <a:ext cx="9851302" cy="47156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Voeg hier minimaal foto’s van de SIPOC en foto’s van de sessie toe.</a:t>
            </a:r>
          </a:p>
          <a:p>
            <a:pPr marL="0" indent="0" algn="just">
              <a:buNone/>
            </a:pPr>
            <a:endParaRPr lang="nl-NL" sz="1800" dirty="0">
              <a:latin typeface="Calibri" panose="020F0502020204030204" pitchFamily="34" charset="0"/>
              <a:ea typeface="Arial" charset="0"/>
              <a:cs typeface="Arial" charset="0"/>
            </a:endParaRPr>
          </a:p>
        </p:txBody>
      </p:sp>
      <p:pic>
        <p:nvPicPr>
          <p:cNvPr id="2" name="Afbeelding 1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6AEDAA82-B7B6-6BAD-688D-F716145872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9689" y="193956"/>
            <a:ext cx="928592" cy="9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075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556EF0FA-CB77-064A-B995-92BB276162DF}"/>
              </a:ext>
            </a:extLst>
          </p:cNvPr>
          <p:cNvSpPr txBox="1">
            <a:spLocks/>
          </p:cNvSpPr>
          <p:nvPr/>
        </p:nvSpPr>
        <p:spPr>
          <a:xfrm>
            <a:off x="1258387" y="390663"/>
            <a:ext cx="5702183" cy="545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18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CTQ BOOM</a:t>
            </a: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4EC9893F-5053-7649-AB20-57755F01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87" y="1178296"/>
            <a:ext cx="9851302" cy="47156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Voeg hier minimaal foto’s van de CTQ-boom en foto’s van de sessie toe.</a:t>
            </a:r>
          </a:p>
          <a:p>
            <a:pPr marL="0" indent="0" algn="just">
              <a:buNone/>
            </a:pPr>
            <a:endParaRPr lang="nl-NL" sz="1800" dirty="0">
              <a:latin typeface="Calibri" panose="020F0502020204030204" pitchFamily="34" charset="0"/>
              <a:ea typeface="Arial" charset="0"/>
              <a:cs typeface="Arial" charset="0"/>
            </a:endParaRPr>
          </a:p>
        </p:txBody>
      </p:sp>
      <p:pic>
        <p:nvPicPr>
          <p:cNvPr id="2" name="Afbeelding 1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6AEDAA82-B7B6-6BAD-688D-F716145872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9689" y="193956"/>
            <a:ext cx="928592" cy="9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78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556EF0FA-CB77-064A-B995-92BB276162DF}"/>
              </a:ext>
            </a:extLst>
          </p:cNvPr>
          <p:cNvSpPr txBox="1">
            <a:spLocks/>
          </p:cNvSpPr>
          <p:nvPr/>
        </p:nvSpPr>
        <p:spPr>
          <a:xfrm>
            <a:off x="1258387" y="390663"/>
            <a:ext cx="5702183" cy="545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18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KANO ANALYSE </a:t>
            </a:r>
            <a:r>
              <a:rPr lang="nl-NL" sz="1600" b="1" i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(INDIEN NODIG)</a:t>
            </a:r>
            <a:endParaRPr lang="nl-NL" sz="3600" b="1" i="1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4EC9893F-5053-7649-AB20-57755F01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87" y="1122548"/>
            <a:ext cx="9851302" cy="47156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Voeg hier minimaal foto’s van de Kano analyse en foto’s van de sessie toe.</a:t>
            </a:r>
          </a:p>
          <a:p>
            <a:pPr marL="0" indent="0" algn="just">
              <a:buNone/>
            </a:pPr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Als de kano analyse voor jouw project niet van toepassing is, leg dan uit waarom.</a:t>
            </a:r>
          </a:p>
          <a:p>
            <a:pPr marL="0" indent="0" algn="just">
              <a:buNone/>
            </a:pPr>
            <a:endParaRPr lang="nl-NL" sz="1800" dirty="0">
              <a:latin typeface="Calibri" panose="020F0502020204030204" pitchFamily="34" charset="0"/>
              <a:ea typeface="Arial" charset="0"/>
              <a:cs typeface="Arial" charset="0"/>
            </a:endParaRPr>
          </a:p>
        </p:txBody>
      </p:sp>
      <p:pic>
        <p:nvPicPr>
          <p:cNvPr id="2" name="Afbeelding 1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6AEDAA82-B7B6-6BAD-688D-F716145872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9689" y="193956"/>
            <a:ext cx="928592" cy="9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149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556EF0FA-CB77-064A-B995-92BB276162DF}"/>
              </a:ext>
            </a:extLst>
          </p:cNvPr>
          <p:cNvSpPr txBox="1">
            <a:spLocks/>
          </p:cNvSpPr>
          <p:nvPr/>
        </p:nvSpPr>
        <p:spPr>
          <a:xfrm>
            <a:off x="1258387" y="390663"/>
            <a:ext cx="5702183" cy="545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18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SMART DOELSTELLING</a:t>
            </a:r>
            <a:endParaRPr lang="nl-NL" sz="3600" b="1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4EC9893F-5053-7649-AB20-57755F01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87" y="1122548"/>
            <a:ext cx="9851302" cy="47156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Noteer hier minimaal je SMART doelstelling. </a:t>
            </a:r>
            <a:endParaRPr lang="nl-NL" sz="1800" dirty="0">
              <a:latin typeface="Calibri" panose="020F0502020204030204" pitchFamily="34" charset="0"/>
              <a:ea typeface="Arial" charset="0"/>
              <a:cs typeface="Arial" charset="0"/>
            </a:endParaRPr>
          </a:p>
        </p:txBody>
      </p:sp>
      <p:pic>
        <p:nvPicPr>
          <p:cNvPr id="2" name="Afbeelding 1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6AEDAA82-B7B6-6BAD-688D-F716145872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9689" y="193956"/>
            <a:ext cx="928592" cy="9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925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556EF0FA-CB77-064A-B995-92BB276162DF}"/>
              </a:ext>
            </a:extLst>
          </p:cNvPr>
          <p:cNvSpPr txBox="1">
            <a:spLocks/>
          </p:cNvSpPr>
          <p:nvPr/>
        </p:nvSpPr>
        <p:spPr>
          <a:xfrm>
            <a:off x="1258387" y="390663"/>
            <a:ext cx="5702183" cy="545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18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STAKEHOLDER ANALYSE</a:t>
            </a:r>
            <a:endParaRPr lang="nl-NL" sz="3600" b="1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4EC9893F-5053-7649-AB20-57755F01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87" y="1122548"/>
            <a:ext cx="9851302" cy="47156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Noteer hier je stakeholders (naam, functie en type stakeholder). Gebruik het model uit de training of uit het </a:t>
            </a:r>
            <a:r>
              <a:rPr lang="nl-NL" sz="16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e-book</a:t>
            </a:r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endParaRPr lang="nl-NL" sz="1800" dirty="0">
              <a:latin typeface="Calibri" panose="020F0502020204030204" pitchFamily="34" charset="0"/>
              <a:ea typeface="Arial" charset="0"/>
              <a:cs typeface="Arial" charset="0"/>
            </a:endParaRPr>
          </a:p>
        </p:txBody>
      </p:sp>
      <p:pic>
        <p:nvPicPr>
          <p:cNvPr id="2" name="Afbeelding 1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6AEDAA82-B7B6-6BAD-688D-F716145872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9689" y="193956"/>
            <a:ext cx="928592" cy="9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492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556EF0FA-CB77-064A-B995-92BB276162DF}"/>
              </a:ext>
            </a:extLst>
          </p:cNvPr>
          <p:cNvSpPr txBox="1">
            <a:spLocks/>
          </p:cNvSpPr>
          <p:nvPr/>
        </p:nvSpPr>
        <p:spPr>
          <a:xfrm>
            <a:off x="1258387" y="390663"/>
            <a:ext cx="5702183" cy="545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18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COMMUNICATIEPLAN </a:t>
            </a:r>
            <a:endParaRPr lang="nl-NL" sz="3600" b="1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4EC9893F-5053-7649-AB20-57755F01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87" y="1122548"/>
            <a:ext cx="9851302" cy="47156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Noteer hier je communicatieplan en beschrijf wat je plan wordt per stakeholder. Zie eventueel de </a:t>
            </a:r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hlinkClick r:id="rId3"/>
              </a:rPr>
              <a:t>template</a:t>
            </a:r>
            <a:r>
              <a:rPr lang="nl-NL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</a:t>
            </a:r>
            <a:endParaRPr lang="nl-NL" sz="1800" dirty="0">
              <a:latin typeface="Calibri" panose="020F0502020204030204" pitchFamily="34" charset="0"/>
              <a:ea typeface="Arial" charset="0"/>
              <a:cs typeface="Arial" charset="0"/>
            </a:endParaRPr>
          </a:p>
        </p:txBody>
      </p:sp>
      <p:pic>
        <p:nvPicPr>
          <p:cNvPr id="2" name="Afbeelding 1" descr="Afbeelding met zwart, duisternis, schermopname, zwart-wit&#10;&#10;Automatisch gegenereerde beschrijving">
            <a:extLst>
              <a:ext uri="{FF2B5EF4-FFF2-40B4-BE49-F238E27FC236}">
                <a16:creationId xmlns:a16="http://schemas.microsoft.com/office/drawing/2014/main" id="{6AEDAA82-B7B6-6BAD-688D-F716145872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09689" y="193956"/>
            <a:ext cx="928592" cy="9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47470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1a369f-dd7e-409f-9139-2635e3143af0">
      <Terms xmlns="http://schemas.microsoft.com/office/infopath/2007/PartnerControls"/>
    </lcf76f155ced4ddcb4097134ff3c332f>
    <TaxCatchAll xmlns="2b7e9ca4-1597-410b-97ea-830bb8be7ef5" xsi:nil="true"/>
    <SharedWithUsers xmlns="2b7e9ca4-1597-410b-97ea-830bb8be7ef5">
      <UserInfo>
        <DisplayName/>
        <AccountId xsi:nil="true"/>
        <AccountType/>
      </UserInfo>
    </SharedWithUsers>
    <MediaLengthInSeconds xmlns="a11a369f-dd7e-409f-9139-2635e3143af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107B944F2EE14CAFED6437777A76D1" ma:contentTypeVersion="15" ma:contentTypeDescription="Een nieuw document maken." ma:contentTypeScope="" ma:versionID="7dece2ff37af373242dc6bb2fc73a7cb">
  <xsd:schema xmlns:xsd="http://www.w3.org/2001/XMLSchema" xmlns:xs="http://www.w3.org/2001/XMLSchema" xmlns:p="http://schemas.microsoft.com/office/2006/metadata/properties" xmlns:ns2="a11a369f-dd7e-409f-9139-2635e3143af0" xmlns:ns3="2b7e9ca4-1597-410b-97ea-830bb8be7ef5" targetNamespace="http://schemas.microsoft.com/office/2006/metadata/properties" ma:root="true" ma:fieldsID="0051e2b313b3c759173970bd7bdb2250" ns2:_="" ns3:_="">
    <xsd:import namespace="a11a369f-dd7e-409f-9139-2635e3143af0"/>
    <xsd:import namespace="2b7e9ca4-1597-410b-97ea-830bb8be7ef5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1a369f-dd7e-409f-9139-2635e3143af0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Afbeeldingtags" ma:readOnly="false" ma:fieldId="{5cf76f15-5ced-4ddc-b409-7134ff3c332f}" ma:taxonomyMulti="true" ma:sspId="39ce4299-3bf7-4e39-8f2b-79036d6b2f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7e9ca4-1597-410b-97ea-830bb8be7ef5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ea7226ae-cf78-4860-a18b-35a5bea0d1b2}" ma:internalName="TaxCatchAll" ma:showField="CatchAllData" ma:web="2b7e9ca4-1597-410b-97ea-830bb8be7ef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5B8875-41E9-4C08-AE53-E174F5782B88}">
  <ds:schemaRefs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2b7e9ca4-1597-410b-97ea-830bb8be7ef5"/>
    <ds:schemaRef ds:uri="a11a369f-dd7e-409f-9139-2635e3143af0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887D9E3-D86E-4908-A1C8-AAD044CAE5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9F97B59-7AF7-445A-8ADD-D8FCF920FB8F}">
  <ds:schemaRefs>
    <ds:schemaRef ds:uri="2b7e9ca4-1597-410b-97ea-830bb8be7ef5"/>
    <ds:schemaRef ds:uri="a11a369f-dd7e-409f-9139-2635e3143af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803</Words>
  <Application>Microsoft Macintosh PowerPoint</Application>
  <PresentationFormat>Breedbeeld</PresentationFormat>
  <Paragraphs>154</Paragraphs>
  <Slides>34</Slides>
  <Notes>31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Kantoorthema</vt:lpstr>
      <vt:lpstr>PROJECT LOG LCS</vt:lpstr>
      <vt:lpstr>DEFINE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MEASURE</vt:lpstr>
      <vt:lpstr>PowerPoint-presentatie</vt:lpstr>
      <vt:lpstr>PowerPoint-presentatie</vt:lpstr>
      <vt:lpstr>PowerPoint-presentatie</vt:lpstr>
      <vt:lpstr>PowerPoint-presentatie</vt:lpstr>
      <vt:lpstr>ANALYSE</vt:lpstr>
      <vt:lpstr>PowerPoint-presentatie</vt:lpstr>
      <vt:lpstr>PowerPoint-presentatie</vt:lpstr>
      <vt:lpstr>PowerPoint-presentatie</vt:lpstr>
      <vt:lpstr>PowerPoint-presentatie</vt:lpstr>
      <vt:lpstr>IMPROVE</vt:lpstr>
      <vt:lpstr>PowerPoint-presentatie</vt:lpstr>
      <vt:lpstr>PowerPoint-presentatie</vt:lpstr>
      <vt:lpstr>PowerPoint-presentatie</vt:lpstr>
      <vt:lpstr>PowerPoint-presentatie</vt:lpstr>
      <vt:lpstr>PowerPoint-presentatie</vt:lpstr>
      <vt:lpstr>CONTROL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LOG</dc:title>
  <dc:creator>Microsoft Office User</dc:creator>
  <cp:lastModifiedBy>Hanna Lankhorst</cp:lastModifiedBy>
  <cp:revision>24</cp:revision>
  <dcterms:created xsi:type="dcterms:W3CDTF">2020-08-13T09:41:07Z</dcterms:created>
  <dcterms:modified xsi:type="dcterms:W3CDTF">2025-05-21T07:00:40Z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0x01010044107B944F2EE14CAFED6437777A76D1</vt:lpwstr>
  </property>
  <property fmtid="{D5CDD505-2E9C-101B-9397-08002B2CF9AE}" pid="3" name="Order">
    <vt:r8>75200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MediaServiceImageTags">
    <vt:lpwstr/>
  </property>
</Properties>
</file>