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sldIdLst>
    <p:sldId id="257" r:id="rId5"/>
    <p:sldId id="376" r:id="rId6"/>
    <p:sldId id="259" r:id="rId7"/>
    <p:sldId id="431" r:id="rId8"/>
    <p:sldId id="262" r:id="rId9"/>
    <p:sldId id="380" r:id="rId10"/>
    <p:sldId id="381" r:id="rId11"/>
    <p:sldId id="382" r:id="rId12"/>
    <p:sldId id="383" r:id="rId13"/>
    <p:sldId id="384" r:id="rId14"/>
    <p:sldId id="385" r:id="rId15"/>
    <p:sldId id="386" r:id="rId16"/>
    <p:sldId id="387" r:id="rId17"/>
    <p:sldId id="388" r:id="rId18"/>
    <p:sldId id="436" r:id="rId19"/>
    <p:sldId id="389" r:id="rId20"/>
    <p:sldId id="390" r:id="rId21"/>
    <p:sldId id="437" r:id="rId22"/>
    <p:sldId id="391" r:id="rId23"/>
    <p:sldId id="392" r:id="rId24"/>
    <p:sldId id="393" r:id="rId25"/>
    <p:sldId id="430" r:id="rId26"/>
    <p:sldId id="394" r:id="rId27"/>
    <p:sldId id="432" r:id="rId28"/>
    <p:sldId id="354" r:id="rId29"/>
    <p:sldId id="395" r:id="rId30"/>
    <p:sldId id="396" r:id="rId31"/>
    <p:sldId id="397" r:id="rId32"/>
    <p:sldId id="398" r:id="rId33"/>
    <p:sldId id="399" r:id="rId34"/>
    <p:sldId id="400" r:id="rId35"/>
    <p:sldId id="401" r:id="rId36"/>
    <p:sldId id="402" r:id="rId37"/>
    <p:sldId id="403" r:id="rId38"/>
    <p:sldId id="404" r:id="rId39"/>
    <p:sldId id="433" r:id="rId40"/>
    <p:sldId id="405" r:id="rId41"/>
    <p:sldId id="406" r:id="rId42"/>
    <p:sldId id="407" r:id="rId43"/>
    <p:sldId id="438" r:id="rId44"/>
    <p:sldId id="408" r:id="rId45"/>
    <p:sldId id="409" r:id="rId46"/>
    <p:sldId id="410" r:id="rId47"/>
    <p:sldId id="411" r:id="rId48"/>
    <p:sldId id="412" r:id="rId49"/>
    <p:sldId id="434" r:id="rId50"/>
    <p:sldId id="413" r:id="rId51"/>
    <p:sldId id="414" r:id="rId52"/>
    <p:sldId id="423" r:id="rId53"/>
    <p:sldId id="415" r:id="rId54"/>
    <p:sldId id="425" r:id="rId55"/>
    <p:sldId id="416" r:id="rId56"/>
    <p:sldId id="439" r:id="rId57"/>
    <p:sldId id="421" r:id="rId58"/>
    <p:sldId id="417" r:id="rId59"/>
    <p:sldId id="435" r:id="rId60"/>
    <p:sldId id="419" r:id="rId61"/>
    <p:sldId id="420" r:id="rId62"/>
    <p:sldId id="424" r:id="rId63"/>
    <p:sldId id="426" r:id="rId64"/>
    <p:sldId id="440" r:id="rId65"/>
    <p:sldId id="427" r:id="rId66"/>
    <p:sldId id="429" r:id="rId67"/>
    <p:sldId id="340" r:id="rId6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6FF"/>
    <a:srgbClr val="F5FA00"/>
    <a:srgbClr val="FEED86"/>
    <a:srgbClr val="EA8239"/>
    <a:srgbClr val="52BB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35EA0-51F1-4748-BA1F-E185048C7724}" v="194" dt="2025-02-21T08:29:27.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9"/>
    <p:restoredTop sz="94668"/>
  </p:normalViewPr>
  <p:slideViewPr>
    <p:cSldViewPr snapToGrid="0">
      <p:cViewPr varScale="1">
        <p:scale>
          <a:sx n="95" d="100"/>
          <a:sy n="95" d="100"/>
        </p:scale>
        <p:origin x="19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B7DA3-73B0-054A-9FBC-A0B4F3C5209C}" type="datetimeFigureOut">
              <a:rPr lang="nl-NL" smtClean="0"/>
              <a:t>21-02-2025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D0A17-C096-D246-A0EC-97FB94261161}" type="slidenum">
              <a:rPr lang="nl-NL" smtClean="0"/>
              <a:t>‹nr.›</a:t>
            </a:fld>
            <a:endParaRPr lang="nl-NL"/>
          </a:p>
        </p:txBody>
      </p:sp>
    </p:spTree>
    <p:extLst>
      <p:ext uri="{BB962C8B-B14F-4D97-AF65-F5344CB8AC3E}">
        <p14:creationId xmlns:p14="http://schemas.microsoft.com/office/powerpoint/2010/main" val="340025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a:t>
            </a:fld>
            <a:endParaRPr lang="nl-NL"/>
          </a:p>
        </p:txBody>
      </p:sp>
    </p:spTree>
    <p:extLst>
      <p:ext uri="{BB962C8B-B14F-4D97-AF65-F5344CB8AC3E}">
        <p14:creationId xmlns:p14="http://schemas.microsoft.com/office/powerpoint/2010/main" val="110119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13</a:t>
            </a:fld>
            <a:endParaRPr lang="nl-NL"/>
          </a:p>
        </p:txBody>
      </p:sp>
    </p:spTree>
    <p:extLst>
      <p:ext uri="{BB962C8B-B14F-4D97-AF65-F5344CB8AC3E}">
        <p14:creationId xmlns:p14="http://schemas.microsoft.com/office/powerpoint/2010/main" val="70869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14</a:t>
            </a:fld>
            <a:endParaRPr lang="nl-NL"/>
          </a:p>
        </p:txBody>
      </p:sp>
    </p:spTree>
    <p:extLst>
      <p:ext uri="{BB962C8B-B14F-4D97-AF65-F5344CB8AC3E}">
        <p14:creationId xmlns:p14="http://schemas.microsoft.com/office/powerpoint/2010/main" val="88636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BDD8-9476-5030-7783-77CAFA5EEE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E84FCD2-A569-FAF3-AFBB-8F4AFF224E20}"/>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1DEB09FD-2C6B-D79A-A30D-8C53BCB34B0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3522BF2-9BAE-5C89-7043-21AFD18EA55B}"/>
              </a:ext>
            </a:extLst>
          </p:cNvPr>
          <p:cNvSpPr>
            <a:spLocks noGrp="1"/>
          </p:cNvSpPr>
          <p:nvPr>
            <p:ph type="sldNum" sz="quarter" idx="10"/>
          </p:nvPr>
        </p:nvSpPr>
        <p:spPr/>
        <p:txBody>
          <a:bodyPr/>
          <a:lstStyle/>
          <a:p>
            <a:fld id="{8FCB645F-BCBC-934D-B263-F1BB943653A0}" type="slidenum">
              <a:rPr lang="nl-NL" smtClean="0"/>
              <a:t>15</a:t>
            </a:fld>
            <a:endParaRPr lang="nl-NL"/>
          </a:p>
        </p:txBody>
      </p:sp>
    </p:spTree>
    <p:extLst>
      <p:ext uri="{BB962C8B-B14F-4D97-AF65-F5344CB8AC3E}">
        <p14:creationId xmlns:p14="http://schemas.microsoft.com/office/powerpoint/2010/main" val="222739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16</a:t>
            </a:fld>
            <a:endParaRPr lang="nl-NL"/>
          </a:p>
        </p:txBody>
      </p:sp>
    </p:spTree>
    <p:extLst>
      <p:ext uri="{BB962C8B-B14F-4D97-AF65-F5344CB8AC3E}">
        <p14:creationId xmlns:p14="http://schemas.microsoft.com/office/powerpoint/2010/main" val="387835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17</a:t>
            </a:fld>
            <a:endParaRPr lang="nl-NL"/>
          </a:p>
        </p:txBody>
      </p:sp>
    </p:spTree>
    <p:extLst>
      <p:ext uri="{BB962C8B-B14F-4D97-AF65-F5344CB8AC3E}">
        <p14:creationId xmlns:p14="http://schemas.microsoft.com/office/powerpoint/2010/main" val="85241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CE8AE-5DAF-6F7F-F815-009CF03A2E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8C6A9B-7E48-5BC9-0B87-0363478B9A1F}"/>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1F60B220-0328-9340-0C67-50D63BBFE6A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DB164FC-FAA4-C920-0831-8349AA692709}"/>
              </a:ext>
            </a:extLst>
          </p:cNvPr>
          <p:cNvSpPr>
            <a:spLocks noGrp="1"/>
          </p:cNvSpPr>
          <p:nvPr>
            <p:ph type="sldNum" sz="quarter" idx="10"/>
          </p:nvPr>
        </p:nvSpPr>
        <p:spPr/>
        <p:txBody>
          <a:bodyPr/>
          <a:lstStyle/>
          <a:p>
            <a:fld id="{8FCB645F-BCBC-934D-B263-F1BB943653A0}" type="slidenum">
              <a:rPr lang="nl-NL" smtClean="0"/>
              <a:t>18</a:t>
            </a:fld>
            <a:endParaRPr lang="nl-NL"/>
          </a:p>
        </p:txBody>
      </p:sp>
    </p:spTree>
    <p:extLst>
      <p:ext uri="{BB962C8B-B14F-4D97-AF65-F5344CB8AC3E}">
        <p14:creationId xmlns:p14="http://schemas.microsoft.com/office/powerpoint/2010/main" val="425667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19</a:t>
            </a:fld>
            <a:endParaRPr lang="nl-NL"/>
          </a:p>
        </p:txBody>
      </p:sp>
    </p:spTree>
    <p:extLst>
      <p:ext uri="{BB962C8B-B14F-4D97-AF65-F5344CB8AC3E}">
        <p14:creationId xmlns:p14="http://schemas.microsoft.com/office/powerpoint/2010/main" val="38149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20</a:t>
            </a:fld>
            <a:endParaRPr lang="nl-NL"/>
          </a:p>
        </p:txBody>
      </p:sp>
    </p:spTree>
    <p:extLst>
      <p:ext uri="{BB962C8B-B14F-4D97-AF65-F5344CB8AC3E}">
        <p14:creationId xmlns:p14="http://schemas.microsoft.com/office/powerpoint/2010/main" val="358186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21</a:t>
            </a:fld>
            <a:endParaRPr lang="nl-NL"/>
          </a:p>
        </p:txBody>
      </p:sp>
    </p:spTree>
    <p:extLst>
      <p:ext uri="{BB962C8B-B14F-4D97-AF65-F5344CB8AC3E}">
        <p14:creationId xmlns:p14="http://schemas.microsoft.com/office/powerpoint/2010/main" val="357987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22</a:t>
            </a:fld>
            <a:endParaRPr lang="nl-NL"/>
          </a:p>
        </p:txBody>
      </p:sp>
    </p:spTree>
    <p:extLst>
      <p:ext uri="{BB962C8B-B14F-4D97-AF65-F5344CB8AC3E}">
        <p14:creationId xmlns:p14="http://schemas.microsoft.com/office/powerpoint/2010/main" val="204442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a:t>
            </a:fld>
            <a:endParaRPr lang="nl-NL"/>
          </a:p>
        </p:txBody>
      </p:sp>
    </p:spTree>
    <p:extLst>
      <p:ext uri="{BB962C8B-B14F-4D97-AF65-F5344CB8AC3E}">
        <p14:creationId xmlns:p14="http://schemas.microsoft.com/office/powerpoint/2010/main" val="2411110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23</a:t>
            </a:fld>
            <a:endParaRPr lang="nl-NL"/>
          </a:p>
        </p:txBody>
      </p:sp>
    </p:spTree>
    <p:extLst>
      <p:ext uri="{BB962C8B-B14F-4D97-AF65-F5344CB8AC3E}">
        <p14:creationId xmlns:p14="http://schemas.microsoft.com/office/powerpoint/2010/main" val="147641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25</a:t>
            </a:fld>
            <a:endParaRPr lang="nl-NL"/>
          </a:p>
        </p:txBody>
      </p:sp>
    </p:spTree>
    <p:extLst>
      <p:ext uri="{BB962C8B-B14F-4D97-AF65-F5344CB8AC3E}">
        <p14:creationId xmlns:p14="http://schemas.microsoft.com/office/powerpoint/2010/main" val="366928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26</a:t>
            </a:fld>
            <a:endParaRPr lang="nl-NL"/>
          </a:p>
        </p:txBody>
      </p:sp>
    </p:spTree>
    <p:extLst>
      <p:ext uri="{BB962C8B-B14F-4D97-AF65-F5344CB8AC3E}">
        <p14:creationId xmlns:p14="http://schemas.microsoft.com/office/powerpoint/2010/main" val="131086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27</a:t>
            </a:fld>
            <a:endParaRPr lang="nl-NL"/>
          </a:p>
        </p:txBody>
      </p:sp>
    </p:spTree>
    <p:extLst>
      <p:ext uri="{BB962C8B-B14F-4D97-AF65-F5344CB8AC3E}">
        <p14:creationId xmlns:p14="http://schemas.microsoft.com/office/powerpoint/2010/main" val="1146695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28</a:t>
            </a:fld>
            <a:endParaRPr lang="nl-NL"/>
          </a:p>
        </p:txBody>
      </p:sp>
    </p:spTree>
    <p:extLst>
      <p:ext uri="{BB962C8B-B14F-4D97-AF65-F5344CB8AC3E}">
        <p14:creationId xmlns:p14="http://schemas.microsoft.com/office/powerpoint/2010/main" val="2110211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29</a:t>
            </a:fld>
            <a:endParaRPr lang="nl-NL"/>
          </a:p>
        </p:txBody>
      </p:sp>
    </p:spTree>
    <p:extLst>
      <p:ext uri="{BB962C8B-B14F-4D97-AF65-F5344CB8AC3E}">
        <p14:creationId xmlns:p14="http://schemas.microsoft.com/office/powerpoint/2010/main" val="3241150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30</a:t>
            </a:fld>
            <a:endParaRPr lang="nl-NL"/>
          </a:p>
        </p:txBody>
      </p:sp>
    </p:spTree>
    <p:extLst>
      <p:ext uri="{BB962C8B-B14F-4D97-AF65-F5344CB8AC3E}">
        <p14:creationId xmlns:p14="http://schemas.microsoft.com/office/powerpoint/2010/main" val="3339706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31</a:t>
            </a:fld>
            <a:endParaRPr lang="nl-NL"/>
          </a:p>
        </p:txBody>
      </p:sp>
    </p:spTree>
    <p:extLst>
      <p:ext uri="{BB962C8B-B14F-4D97-AF65-F5344CB8AC3E}">
        <p14:creationId xmlns:p14="http://schemas.microsoft.com/office/powerpoint/2010/main" val="378594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32</a:t>
            </a:fld>
            <a:endParaRPr lang="nl-NL"/>
          </a:p>
        </p:txBody>
      </p:sp>
    </p:spTree>
    <p:extLst>
      <p:ext uri="{BB962C8B-B14F-4D97-AF65-F5344CB8AC3E}">
        <p14:creationId xmlns:p14="http://schemas.microsoft.com/office/powerpoint/2010/main" val="4190739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33</a:t>
            </a:fld>
            <a:endParaRPr lang="nl-NL"/>
          </a:p>
        </p:txBody>
      </p:sp>
    </p:spTree>
    <p:extLst>
      <p:ext uri="{BB962C8B-B14F-4D97-AF65-F5344CB8AC3E}">
        <p14:creationId xmlns:p14="http://schemas.microsoft.com/office/powerpoint/2010/main" val="392567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6</a:t>
            </a:fld>
            <a:endParaRPr lang="nl-NL"/>
          </a:p>
        </p:txBody>
      </p:sp>
    </p:spTree>
    <p:extLst>
      <p:ext uri="{BB962C8B-B14F-4D97-AF65-F5344CB8AC3E}">
        <p14:creationId xmlns:p14="http://schemas.microsoft.com/office/powerpoint/2010/main" val="3483537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34</a:t>
            </a:fld>
            <a:endParaRPr lang="nl-NL"/>
          </a:p>
        </p:txBody>
      </p:sp>
    </p:spTree>
    <p:extLst>
      <p:ext uri="{BB962C8B-B14F-4D97-AF65-F5344CB8AC3E}">
        <p14:creationId xmlns:p14="http://schemas.microsoft.com/office/powerpoint/2010/main" val="871749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35</a:t>
            </a:fld>
            <a:endParaRPr lang="nl-NL"/>
          </a:p>
        </p:txBody>
      </p:sp>
    </p:spTree>
    <p:extLst>
      <p:ext uri="{BB962C8B-B14F-4D97-AF65-F5344CB8AC3E}">
        <p14:creationId xmlns:p14="http://schemas.microsoft.com/office/powerpoint/2010/main" val="1411287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37</a:t>
            </a:fld>
            <a:endParaRPr lang="nl-NL"/>
          </a:p>
        </p:txBody>
      </p:sp>
    </p:spTree>
    <p:extLst>
      <p:ext uri="{BB962C8B-B14F-4D97-AF65-F5344CB8AC3E}">
        <p14:creationId xmlns:p14="http://schemas.microsoft.com/office/powerpoint/2010/main" val="2123428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38</a:t>
            </a:fld>
            <a:endParaRPr lang="nl-NL"/>
          </a:p>
        </p:txBody>
      </p:sp>
    </p:spTree>
    <p:extLst>
      <p:ext uri="{BB962C8B-B14F-4D97-AF65-F5344CB8AC3E}">
        <p14:creationId xmlns:p14="http://schemas.microsoft.com/office/powerpoint/2010/main" val="1879448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39</a:t>
            </a:fld>
            <a:endParaRPr lang="nl-NL"/>
          </a:p>
        </p:txBody>
      </p:sp>
    </p:spTree>
    <p:extLst>
      <p:ext uri="{BB962C8B-B14F-4D97-AF65-F5344CB8AC3E}">
        <p14:creationId xmlns:p14="http://schemas.microsoft.com/office/powerpoint/2010/main" val="3954371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4894-5ED6-F7A8-18FF-D148E0A802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78A530-ACB1-8EDF-CADF-33A47F02B93F}"/>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5BE4BB28-C2D5-8C6B-BCA6-F5F8CAA1260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FC8518E-99B7-0B39-1A34-261E606E3BB6}"/>
              </a:ext>
            </a:extLst>
          </p:cNvPr>
          <p:cNvSpPr>
            <a:spLocks noGrp="1"/>
          </p:cNvSpPr>
          <p:nvPr>
            <p:ph type="sldNum" sz="quarter" idx="10"/>
          </p:nvPr>
        </p:nvSpPr>
        <p:spPr/>
        <p:txBody>
          <a:bodyPr/>
          <a:lstStyle/>
          <a:p>
            <a:fld id="{8FCB645F-BCBC-934D-B263-F1BB943653A0}" type="slidenum">
              <a:rPr lang="nl-NL" smtClean="0"/>
              <a:t>40</a:t>
            </a:fld>
            <a:endParaRPr lang="nl-NL"/>
          </a:p>
        </p:txBody>
      </p:sp>
    </p:spTree>
    <p:extLst>
      <p:ext uri="{BB962C8B-B14F-4D97-AF65-F5344CB8AC3E}">
        <p14:creationId xmlns:p14="http://schemas.microsoft.com/office/powerpoint/2010/main" val="3513696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41</a:t>
            </a:fld>
            <a:endParaRPr lang="nl-NL"/>
          </a:p>
        </p:txBody>
      </p:sp>
    </p:spTree>
    <p:extLst>
      <p:ext uri="{BB962C8B-B14F-4D97-AF65-F5344CB8AC3E}">
        <p14:creationId xmlns:p14="http://schemas.microsoft.com/office/powerpoint/2010/main" val="4156795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42</a:t>
            </a:fld>
            <a:endParaRPr lang="nl-NL"/>
          </a:p>
        </p:txBody>
      </p:sp>
    </p:spTree>
    <p:extLst>
      <p:ext uri="{BB962C8B-B14F-4D97-AF65-F5344CB8AC3E}">
        <p14:creationId xmlns:p14="http://schemas.microsoft.com/office/powerpoint/2010/main" val="3447515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43</a:t>
            </a:fld>
            <a:endParaRPr lang="nl-NL"/>
          </a:p>
        </p:txBody>
      </p:sp>
    </p:spTree>
    <p:extLst>
      <p:ext uri="{BB962C8B-B14F-4D97-AF65-F5344CB8AC3E}">
        <p14:creationId xmlns:p14="http://schemas.microsoft.com/office/powerpoint/2010/main" val="2865394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44</a:t>
            </a:fld>
            <a:endParaRPr lang="nl-NL"/>
          </a:p>
        </p:txBody>
      </p:sp>
    </p:spTree>
    <p:extLst>
      <p:ext uri="{BB962C8B-B14F-4D97-AF65-F5344CB8AC3E}">
        <p14:creationId xmlns:p14="http://schemas.microsoft.com/office/powerpoint/2010/main" val="20162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7</a:t>
            </a:fld>
            <a:endParaRPr lang="nl-NL"/>
          </a:p>
        </p:txBody>
      </p:sp>
    </p:spTree>
    <p:extLst>
      <p:ext uri="{BB962C8B-B14F-4D97-AF65-F5344CB8AC3E}">
        <p14:creationId xmlns:p14="http://schemas.microsoft.com/office/powerpoint/2010/main" val="2431564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45</a:t>
            </a:fld>
            <a:endParaRPr lang="nl-NL"/>
          </a:p>
        </p:txBody>
      </p:sp>
    </p:spTree>
    <p:extLst>
      <p:ext uri="{BB962C8B-B14F-4D97-AF65-F5344CB8AC3E}">
        <p14:creationId xmlns:p14="http://schemas.microsoft.com/office/powerpoint/2010/main" val="2889169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47</a:t>
            </a:fld>
            <a:endParaRPr lang="nl-NL"/>
          </a:p>
        </p:txBody>
      </p:sp>
    </p:spTree>
    <p:extLst>
      <p:ext uri="{BB962C8B-B14F-4D97-AF65-F5344CB8AC3E}">
        <p14:creationId xmlns:p14="http://schemas.microsoft.com/office/powerpoint/2010/main" val="1156724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48</a:t>
            </a:fld>
            <a:endParaRPr lang="nl-NL"/>
          </a:p>
        </p:txBody>
      </p:sp>
    </p:spTree>
    <p:extLst>
      <p:ext uri="{BB962C8B-B14F-4D97-AF65-F5344CB8AC3E}">
        <p14:creationId xmlns:p14="http://schemas.microsoft.com/office/powerpoint/2010/main" val="419481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49</a:t>
            </a:fld>
            <a:endParaRPr lang="nl-NL"/>
          </a:p>
        </p:txBody>
      </p:sp>
    </p:spTree>
    <p:extLst>
      <p:ext uri="{BB962C8B-B14F-4D97-AF65-F5344CB8AC3E}">
        <p14:creationId xmlns:p14="http://schemas.microsoft.com/office/powerpoint/2010/main" val="4263057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50</a:t>
            </a:fld>
            <a:endParaRPr lang="nl-NL"/>
          </a:p>
        </p:txBody>
      </p:sp>
    </p:spTree>
    <p:extLst>
      <p:ext uri="{BB962C8B-B14F-4D97-AF65-F5344CB8AC3E}">
        <p14:creationId xmlns:p14="http://schemas.microsoft.com/office/powerpoint/2010/main" val="1530106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51</a:t>
            </a:fld>
            <a:endParaRPr lang="nl-NL"/>
          </a:p>
        </p:txBody>
      </p:sp>
    </p:spTree>
    <p:extLst>
      <p:ext uri="{BB962C8B-B14F-4D97-AF65-F5344CB8AC3E}">
        <p14:creationId xmlns:p14="http://schemas.microsoft.com/office/powerpoint/2010/main" val="1549914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52</a:t>
            </a:fld>
            <a:endParaRPr lang="nl-NL"/>
          </a:p>
        </p:txBody>
      </p:sp>
    </p:spTree>
    <p:extLst>
      <p:ext uri="{BB962C8B-B14F-4D97-AF65-F5344CB8AC3E}">
        <p14:creationId xmlns:p14="http://schemas.microsoft.com/office/powerpoint/2010/main" val="2190253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889BC-42A2-3648-B1F1-E62F0487A6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302578-737F-F3D2-F351-BCE0EB42E237}"/>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DC0A0250-CDA5-095D-75A9-76F50CCF850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352762E-D00C-0AF6-97ED-BC6CB28570E5}"/>
              </a:ext>
            </a:extLst>
          </p:cNvPr>
          <p:cNvSpPr>
            <a:spLocks noGrp="1"/>
          </p:cNvSpPr>
          <p:nvPr>
            <p:ph type="sldNum" sz="quarter" idx="10"/>
          </p:nvPr>
        </p:nvSpPr>
        <p:spPr/>
        <p:txBody>
          <a:bodyPr/>
          <a:lstStyle/>
          <a:p>
            <a:fld id="{8FCB645F-BCBC-934D-B263-F1BB943653A0}" type="slidenum">
              <a:rPr lang="nl-NL" smtClean="0"/>
              <a:t>53</a:t>
            </a:fld>
            <a:endParaRPr lang="nl-NL"/>
          </a:p>
        </p:txBody>
      </p:sp>
    </p:spTree>
    <p:extLst>
      <p:ext uri="{BB962C8B-B14F-4D97-AF65-F5344CB8AC3E}">
        <p14:creationId xmlns:p14="http://schemas.microsoft.com/office/powerpoint/2010/main" val="2458160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54</a:t>
            </a:fld>
            <a:endParaRPr lang="nl-NL"/>
          </a:p>
        </p:txBody>
      </p:sp>
    </p:spTree>
    <p:extLst>
      <p:ext uri="{BB962C8B-B14F-4D97-AF65-F5344CB8AC3E}">
        <p14:creationId xmlns:p14="http://schemas.microsoft.com/office/powerpoint/2010/main" val="1970352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55</a:t>
            </a:fld>
            <a:endParaRPr lang="nl-NL"/>
          </a:p>
        </p:txBody>
      </p:sp>
    </p:spTree>
    <p:extLst>
      <p:ext uri="{BB962C8B-B14F-4D97-AF65-F5344CB8AC3E}">
        <p14:creationId xmlns:p14="http://schemas.microsoft.com/office/powerpoint/2010/main" val="200870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8</a:t>
            </a:fld>
            <a:endParaRPr lang="nl-NL"/>
          </a:p>
        </p:txBody>
      </p:sp>
    </p:spTree>
    <p:extLst>
      <p:ext uri="{BB962C8B-B14F-4D97-AF65-F5344CB8AC3E}">
        <p14:creationId xmlns:p14="http://schemas.microsoft.com/office/powerpoint/2010/main" val="3527617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57</a:t>
            </a:fld>
            <a:endParaRPr lang="nl-NL"/>
          </a:p>
        </p:txBody>
      </p:sp>
    </p:spTree>
    <p:extLst>
      <p:ext uri="{BB962C8B-B14F-4D97-AF65-F5344CB8AC3E}">
        <p14:creationId xmlns:p14="http://schemas.microsoft.com/office/powerpoint/2010/main" val="12968204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58</a:t>
            </a:fld>
            <a:endParaRPr lang="nl-NL"/>
          </a:p>
        </p:txBody>
      </p:sp>
    </p:spTree>
    <p:extLst>
      <p:ext uri="{BB962C8B-B14F-4D97-AF65-F5344CB8AC3E}">
        <p14:creationId xmlns:p14="http://schemas.microsoft.com/office/powerpoint/2010/main" val="1889318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59</a:t>
            </a:fld>
            <a:endParaRPr lang="nl-NL"/>
          </a:p>
        </p:txBody>
      </p:sp>
    </p:spTree>
    <p:extLst>
      <p:ext uri="{BB962C8B-B14F-4D97-AF65-F5344CB8AC3E}">
        <p14:creationId xmlns:p14="http://schemas.microsoft.com/office/powerpoint/2010/main" val="36815558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60</a:t>
            </a:fld>
            <a:endParaRPr lang="nl-NL"/>
          </a:p>
        </p:txBody>
      </p:sp>
    </p:spTree>
    <p:extLst>
      <p:ext uri="{BB962C8B-B14F-4D97-AF65-F5344CB8AC3E}">
        <p14:creationId xmlns:p14="http://schemas.microsoft.com/office/powerpoint/2010/main" val="2970357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B4AD9-BA0D-C678-4747-C65D5DC7E91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896C507-60DC-06BA-2D00-7C2F3623DFDA}"/>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0AAA473D-F659-9148-ECEB-94A565A2867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A0F24CA-F295-005D-E50B-6077610B6A60}"/>
              </a:ext>
            </a:extLst>
          </p:cNvPr>
          <p:cNvSpPr>
            <a:spLocks noGrp="1"/>
          </p:cNvSpPr>
          <p:nvPr>
            <p:ph type="sldNum" sz="quarter" idx="10"/>
          </p:nvPr>
        </p:nvSpPr>
        <p:spPr/>
        <p:txBody>
          <a:bodyPr/>
          <a:lstStyle/>
          <a:p>
            <a:fld id="{8FCB645F-BCBC-934D-B263-F1BB943653A0}" type="slidenum">
              <a:rPr lang="nl-NL" smtClean="0"/>
              <a:t>61</a:t>
            </a:fld>
            <a:endParaRPr lang="nl-NL"/>
          </a:p>
        </p:txBody>
      </p:sp>
    </p:spTree>
    <p:extLst>
      <p:ext uri="{BB962C8B-B14F-4D97-AF65-F5344CB8AC3E}">
        <p14:creationId xmlns:p14="http://schemas.microsoft.com/office/powerpoint/2010/main" val="2730380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62</a:t>
            </a:fld>
            <a:endParaRPr lang="nl-NL"/>
          </a:p>
        </p:txBody>
      </p:sp>
    </p:spTree>
    <p:extLst>
      <p:ext uri="{BB962C8B-B14F-4D97-AF65-F5344CB8AC3E}">
        <p14:creationId xmlns:p14="http://schemas.microsoft.com/office/powerpoint/2010/main" val="786600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63</a:t>
            </a:fld>
            <a:endParaRPr lang="nl-NL"/>
          </a:p>
        </p:txBody>
      </p:sp>
    </p:spTree>
    <p:extLst>
      <p:ext uri="{BB962C8B-B14F-4D97-AF65-F5344CB8AC3E}">
        <p14:creationId xmlns:p14="http://schemas.microsoft.com/office/powerpoint/2010/main" val="181251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9</a:t>
            </a:fld>
            <a:endParaRPr lang="nl-NL"/>
          </a:p>
        </p:txBody>
      </p:sp>
    </p:spTree>
    <p:extLst>
      <p:ext uri="{BB962C8B-B14F-4D97-AF65-F5344CB8AC3E}">
        <p14:creationId xmlns:p14="http://schemas.microsoft.com/office/powerpoint/2010/main" val="351378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10</a:t>
            </a:fld>
            <a:endParaRPr lang="nl-NL"/>
          </a:p>
        </p:txBody>
      </p:sp>
    </p:spTree>
    <p:extLst>
      <p:ext uri="{BB962C8B-B14F-4D97-AF65-F5344CB8AC3E}">
        <p14:creationId xmlns:p14="http://schemas.microsoft.com/office/powerpoint/2010/main" val="334025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11</a:t>
            </a:fld>
            <a:endParaRPr lang="nl-NL"/>
          </a:p>
        </p:txBody>
      </p:sp>
    </p:spTree>
    <p:extLst>
      <p:ext uri="{BB962C8B-B14F-4D97-AF65-F5344CB8AC3E}">
        <p14:creationId xmlns:p14="http://schemas.microsoft.com/office/powerpoint/2010/main" val="233664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12</a:t>
            </a:fld>
            <a:endParaRPr lang="nl-NL"/>
          </a:p>
        </p:txBody>
      </p:sp>
    </p:spTree>
    <p:extLst>
      <p:ext uri="{BB962C8B-B14F-4D97-AF65-F5344CB8AC3E}">
        <p14:creationId xmlns:p14="http://schemas.microsoft.com/office/powerpoint/2010/main" val="386852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2C5F2-C1CF-6340-84BE-4C839EE80C5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0BC0CAC-49CF-0049-AB94-7EA25947A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80EF4F2-A920-F243-9520-986337C36FA5}"/>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92429198-F76B-094F-80DA-5073C35AB596}"/>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27E04A43-E9A7-3E47-A018-9DA2F69694B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8819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A4D2D-9FA8-B44E-9EF0-B0C1EAD65D3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B649DF4-140F-724B-B2B8-CC2A935AB54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142A5E-8151-0F40-98CF-DAE34D3F58F3}"/>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EB76BF87-86A7-134B-9F50-C6B4BC7A5C74}"/>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9DCD963C-4210-5D43-8369-D6985A8CD9EB}"/>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48452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82DE6B-53B5-DC47-BF60-4C92C1CFFE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42765B8-24AD-DE4A-B802-E292F5DE80B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3164A3-D694-8445-AE3F-FD151FC96B46}"/>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F5E28BC2-EC27-7549-9BB3-D8A4F3E3E4B1}"/>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7683CC6E-190C-6A42-8D2E-7883981DC7D8}"/>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56985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FF818-2113-7D44-9E5C-F26A1C217C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07E042F-8BCC-C643-9AF4-A1DA464897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5C6B06-E76E-974B-A536-3A464E2AEA10}"/>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B4F692F2-0303-1642-B659-AC62A656357A}"/>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E6DC73D2-6291-3843-BB7A-B6E18EE749C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367202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AA6C8-059F-0448-9775-84EC50D79B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D9EBA1C-746E-C749-B950-F810B5260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EA325DE-7C0E-244B-AE93-7DFE80C59FA9}"/>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B4C91350-338B-DF4A-9225-D24144BB4ED9}"/>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A38BF0B8-3CE9-9B48-BCF7-FB5FAC68F62E}"/>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66746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83983-3498-CE4E-8D03-4EF6EDE950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71E6F2-8870-4E42-851E-21701FA7F17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FB6A48-0690-4940-8E79-70BD2D6D52B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181C02-3180-BE47-B948-10D747E92FD1}"/>
              </a:ext>
            </a:extLst>
          </p:cNvPr>
          <p:cNvSpPr>
            <a:spLocks noGrp="1"/>
          </p:cNvSpPr>
          <p:nvPr>
            <p:ph type="dt" sz="half" idx="10"/>
          </p:nvPr>
        </p:nvSpPr>
        <p:spPr/>
        <p:txBody>
          <a:bodyPr/>
          <a:lstStyle/>
          <a:p>
            <a:r>
              <a:rPr lang="nl-NL"/>
              <a:t>13-08-20</a:t>
            </a:r>
          </a:p>
        </p:txBody>
      </p:sp>
      <p:sp>
        <p:nvSpPr>
          <p:cNvPr id="6" name="Tijdelijke aanduiding voor voettekst 5">
            <a:extLst>
              <a:ext uri="{FF2B5EF4-FFF2-40B4-BE49-F238E27FC236}">
                <a16:creationId xmlns:a16="http://schemas.microsoft.com/office/drawing/2014/main" id="{8CFAB507-529E-DA47-8202-9CA05E1C1DFE}"/>
              </a:ext>
            </a:extLst>
          </p:cNvPr>
          <p:cNvSpPr>
            <a:spLocks noGrp="1"/>
          </p:cNvSpPr>
          <p:nvPr>
            <p:ph type="ftr" sz="quarter" idx="11"/>
          </p:nvPr>
        </p:nvSpPr>
        <p:spPr/>
        <p:txBody>
          <a:bodyPr/>
          <a:lstStyle/>
          <a:p>
            <a:r>
              <a:rPr lang="nl-NL"/>
              <a:t>Versie augustus 2020</a:t>
            </a:r>
          </a:p>
        </p:txBody>
      </p:sp>
      <p:sp>
        <p:nvSpPr>
          <p:cNvPr id="7" name="Tijdelijke aanduiding voor dianummer 6">
            <a:extLst>
              <a:ext uri="{FF2B5EF4-FFF2-40B4-BE49-F238E27FC236}">
                <a16:creationId xmlns:a16="http://schemas.microsoft.com/office/drawing/2014/main" id="{57D01933-DF90-0D4E-B0F0-72E08CD1BFA5}"/>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99824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4A8FB-889C-4044-9889-033597E872A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E0152C4-9FF4-254D-9B62-5BFC3B684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735B8E5-3D93-A548-AB14-4513A92429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E760353-528D-2F49-AAEC-B9865233B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CFFF292-1F8F-614A-B5C3-084D7E42ACA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A33064C-EA3D-EF46-8544-CCC411D97004}"/>
              </a:ext>
            </a:extLst>
          </p:cNvPr>
          <p:cNvSpPr>
            <a:spLocks noGrp="1"/>
          </p:cNvSpPr>
          <p:nvPr>
            <p:ph type="dt" sz="half" idx="10"/>
          </p:nvPr>
        </p:nvSpPr>
        <p:spPr/>
        <p:txBody>
          <a:bodyPr/>
          <a:lstStyle/>
          <a:p>
            <a:r>
              <a:rPr lang="nl-NL"/>
              <a:t>13-08-20</a:t>
            </a:r>
          </a:p>
        </p:txBody>
      </p:sp>
      <p:sp>
        <p:nvSpPr>
          <p:cNvPr id="8" name="Tijdelijke aanduiding voor voettekst 7">
            <a:extLst>
              <a:ext uri="{FF2B5EF4-FFF2-40B4-BE49-F238E27FC236}">
                <a16:creationId xmlns:a16="http://schemas.microsoft.com/office/drawing/2014/main" id="{934E6FDB-24E4-3542-AD66-E9E6D2441EC3}"/>
              </a:ext>
            </a:extLst>
          </p:cNvPr>
          <p:cNvSpPr>
            <a:spLocks noGrp="1"/>
          </p:cNvSpPr>
          <p:nvPr>
            <p:ph type="ftr" sz="quarter" idx="11"/>
          </p:nvPr>
        </p:nvSpPr>
        <p:spPr/>
        <p:txBody>
          <a:bodyPr/>
          <a:lstStyle/>
          <a:p>
            <a:r>
              <a:rPr lang="nl-NL"/>
              <a:t>Versie augustus 2020</a:t>
            </a:r>
          </a:p>
        </p:txBody>
      </p:sp>
      <p:sp>
        <p:nvSpPr>
          <p:cNvPr id="9" name="Tijdelijke aanduiding voor dianummer 8">
            <a:extLst>
              <a:ext uri="{FF2B5EF4-FFF2-40B4-BE49-F238E27FC236}">
                <a16:creationId xmlns:a16="http://schemas.microsoft.com/office/drawing/2014/main" id="{63FEF035-045B-F948-8022-FC2214A08C1A}"/>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74500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A829A-F7C7-F144-AE85-74C32447CD2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D65BE3-E0A0-4840-B470-0675E1727696}"/>
              </a:ext>
            </a:extLst>
          </p:cNvPr>
          <p:cNvSpPr>
            <a:spLocks noGrp="1"/>
          </p:cNvSpPr>
          <p:nvPr>
            <p:ph type="dt" sz="half" idx="10"/>
          </p:nvPr>
        </p:nvSpPr>
        <p:spPr/>
        <p:txBody>
          <a:bodyPr/>
          <a:lstStyle/>
          <a:p>
            <a:r>
              <a:rPr lang="nl-NL"/>
              <a:t>13-08-20</a:t>
            </a:r>
          </a:p>
        </p:txBody>
      </p:sp>
      <p:sp>
        <p:nvSpPr>
          <p:cNvPr id="4" name="Tijdelijke aanduiding voor voettekst 3">
            <a:extLst>
              <a:ext uri="{FF2B5EF4-FFF2-40B4-BE49-F238E27FC236}">
                <a16:creationId xmlns:a16="http://schemas.microsoft.com/office/drawing/2014/main" id="{07409BC2-FC50-824B-8E94-9F78CFDFF2B1}"/>
              </a:ext>
            </a:extLst>
          </p:cNvPr>
          <p:cNvSpPr>
            <a:spLocks noGrp="1"/>
          </p:cNvSpPr>
          <p:nvPr>
            <p:ph type="ftr" sz="quarter" idx="11"/>
          </p:nvPr>
        </p:nvSpPr>
        <p:spPr/>
        <p:txBody>
          <a:bodyPr/>
          <a:lstStyle/>
          <a:p>
            <a:r>
              <a:rPr lang="nl-NL"/>
              <a:t>Versie augustus 2020</a:t>
            </a:r>
          </a:p>
        </p:txBody>
      </p:sp>
      <p:sp>
        <p:nvSpPr>
          <p:cNvPr id="5" name="Tijdelijke aanduiding voor dianummer 4">
            <a:extLst>
              <a:ext uri="{FF2B5EF4-FFF2-40B4-BE49-F238E27FC236}">
                <a16:creationId xmlns:a16="http://schemas.microsoft.com/office/drawing/2014/main" id="{11FC5D41-D2E9-C448-B343-C36E0FF1C5D7}"/>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54527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8864F8-23DF-2A4B-805D-2ED763E228E5}"/>
              </a:ext>
            </a:extLst>
          </p:cNvPr>
          <p:cNvSpPr>
            <a:spLocks noGrp="1"/>
          </p:cNvSpPr>
          <p:nvPr>
            <p:ph type="dt" sz="half" idx="10"/>
          </p:nvPr>
        </p:nvSpPr>
        <p:spPr/>
        <p:txBody>
          <a:bodyPr/>
          <a:lstStyle/>
          <a:p>
            <a:r>
              <a:rPr lang="nl-NL"/>
              <a:t>13-08-20</a:t>
            </a:r>
          </a:p>
        </p:txBody>
      </p:sp>
      <p:sp>
        <p:nvSpPr>
          <p:cNvPr id="3" name="Tijdelijke aanduiding voor voettekst 2">
            <a:extLst>
              <a:ext uri="{FF2B5EF4-FFF2-40B4-BE49-F238E27FC236}">
                <a16:creationId xmlns:a16="http://schemas.microsoft.com/office/drawing/2014/main" id="{C7785EB6-2EC7-C64B-A5F4-53B8F55549C2}"/>
              </a:ext>
            </a:extLst>
          </p:cNvPr>
          <p:cNvSpPr>
            <a:spLocks noGrp="1"/>
          </p:cNvSpPr>
          <p:nvPr>
            <p:ph type="ftr" sz="quarter" idx="11"/>
          </p:nvPr>
        </p:nvSpPr>
        <p:spPr/>
        <p:txBody>
          <a:bodyPr/>
          <a:lstStyle/>
          <a:p>
            <a:r>
              <a:rPr lang="nl-NL"/>
              <a:t>Versie augustus 2020</a:t>
            </a:r>
          </a:p>
        </p:txBody>
      </p:sp>
      <p:sp>
        <p:nvSpPr>
          <p:cNvPr id="4" name="Tijdelijke aanduiding voor dianummer 3">
            <a:extLst>
              <a:ext uri="{FF2B5EF4-FFF2-40B4-BE49-F238E27FC236}">
                <a16:creationId xmlns:a16="http://schemas.microsoft.com/office/drawing/2014/main" id="{48130A85-0CF7-4D4F-9CA8-E175B420643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55799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976CD-0F6A-124F-8ECA-418C5E7884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933BB4-BECF-1046-921E-3C0EFF6C1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1FA7F7E-082A-DA49-92FF-ACCA88456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E93C57-5053-F24F-B12E-7A6104E6BC36}"/>
              </a:ext>
            </a:extLst>
          </p:cNvPr>
          <p:cNvSpPr>
            <a:spLocks noGrp="1"/>
          </p:cNvSpPr>
          <p:nvPr>
            <p:ph type="dt" sz="half" idx="10"/>
          </p:nvPr>
        </p:nvSpPr>
        <p:spPr/>
        <p:txBody>
          <a:bodyPr/>
          <a:lstStyle/>
          <a:p>
            <a:r>
              <a:rPr lang="nl-NL"/>
              <a:t>13-08-20</a:t>
            </a:r>
          </a:p>
        </p:txBody>
      </p:sp>
      <p:sp>
        <p:nvSpPr>
          <p:cNvPr id="6" name="Tijdelijke aanduiding voor voettekst 5">
            <a:extLst>
              <a:ext uri="{FF2B5EF4-FFF2-40B4-BE49-F238E27FC236}">
                <a16:creationId xmlns:a16="http://schemas.microsoft.com/office/drawing/2014/main" id="{31B58068-445B-4849-9010-DDE728538380}"/>
              </a:ext>
            </a:extLst>
          </p:cNvPr>
          <p:cNvSpPr>
            <a:spLocks noGrp="1"/>
          </p:cNvSpPr>
          <p:nvPr>
            <p:ph type="ftr" sz="quarter" idx="11"/>
          </p:nvPr>
        </p:nvSpPr>
        <p:spPr/>
        <p:txBody>
          <a:bodyPr/>
          <a:lstStyle/>
          <a:p>
            <a:r>
              <a:rPr lang="nl-NL"/>
              <a:t>Versie augustus 2020</a:t>
            </a:r>
          </a:p>
        </p:txBody>
      </p:sp>
      <p:sp>
        <p:nvSpPr>
          <p:cNvPr id="7" name="Tijdelijke aanduiding voor dianummer 6">
            <a:extLst>
              <a:ext uri="{FF2B5EF4-FFF2-40B4-BE49-F238E27FC236}">
                <a16:creationId xmlns:a16="http://schemas.microsoft.com/office/drawing/2014/main" id="{7A4F5AD8-06F3-8843-8C20-A9798560DC8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21255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EF3EC-2450-8B41-859B-9EB3504D93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B59505-BB56-E34A-8D6E-CCC908864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99E9383-EDD9-5B48-B345-A42774F50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E99565-C4E6-2A43-A543-63796448EF2E}"/>
              </a:ext>
            </a:extLst>
          </p:cNvPr>
          <p:cNvSpPr>
            <a:spLocks noGrp="1"/>
          </p:cNvSpPr>
          <p:nvPr>
            <p:ph type="dt" sz="half" idx="10"/>
          </p:nvPr>
        </p:nvSpPr>
        <p:spPr/>
        <p:txBody>
          <a:bodyPr/>
          <a:lstStyle/>
          <a:p>
            <a:r>
              <a:rPr lang="nl-NL"/>
              <a:t>13-08-20</a:t>
            </a:r>
          </a:p>
        </p:txBody>
      </p:sp>
      <p:sp>
        <p:nvSpPr>
          <p:cNvPr id="6" name="Tijdelijke aanduiding voor voettekst 5">
            <a:extLst>
              <a:ext uri="{FF2B5EF4-FFF2-40B4-BE49-F238E27FC236}">
                <a16:creationId xmlns:a16="http://schemas.microsoft.com/office/drawing/2014/main" id="{1258D0C1-BBEB-A84C-AF09-2A470CE46BFA}"/>
              </a:ext>
            </a:extLst>
          </p:cNvPr>
          <p:cNvSpPr>
            <a:spLocks noGrp="1"/>
          </p:cNvSpPr>
          <p:nvPr>
            <p:ph type="ftr" sz="quarter" idx="11"/>
          </p:nvPr>
        </p:nvSpPr>
        <p:spPr/>
        <p:txBody>
          <a:bodyPr/>
          <a:lstStyle/>
          <a:p>
            <a:r>
              <a:rPr lang="nl-NL"/>
              <a:t>Versie augustus 2020</a:t>
            </a:r>
          </a:p>
        </p:txBody>
      </p:sp>
      <p:sp>
        <p:nvSpPr>
          <p:cNvPr id="7" name="Tijdelijke aanduiding voor dianummer 6">
            <a:extLst>
              <a:ext uri="{FF2B5EF4-FFF2-40B4-BE49-F238E27FC236}">
                <a16:creationId xmlns:a16="http://schemas.microsoft.com/office/drawing/2014/main" id="{EB5D2E52-128B-6942-AF67-862B8E796C40}"/>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362436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60430A-30E4-8C40-917F-B703F2F06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8586C74-AEE2-4F45-AB49-EC9F3FFC3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D15CB0-31FC-A64B-9308-9679D4DE4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13-08-20</a:t>
            </a:r>
          </a:p>
        </p:txBody>
      </p:sp>
      <p:sp>
        <p:nvSpPr>
          <p:cNvPr id="5" name="Tijdelijke aanduiding voor voettekst 4">
            <a:extLst>
              <a:ext uri="{FF2B5EF4-FFF2-40B4-BE49-F238E27FC236}">
                <a16:creationId xmlns:a16="http://schemas.microsoft.com/office/drawing/2014/main" id="{E71D21D3-88F3-344C-96C5-0D0430C47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Versie augustus 2020</a:t>
            </a:r>
          </a:p>
        </p:txBody>
      </p:sp>
      <p:sp>
        <p:nvSpPr>
          <p:cNvPr id="6" name="Tijdelijke aanduiding voor dianummer 5">
            <a:extLst>
              <a:ext uri="{FF2B5EF4-FFF2-40B4-BE49-F238E27FC236}">
                <a16:creationId xmlns:a16="http://schemas.microsoft.com/office/drawing/2014/main" id="{1DF2D774-1980-D74E-8F8B-B695260E5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EFDCB-2386-6C48-9353-822F043AD9BF}" type="slidenum">
              <a:rPr lang="nl-NL" smtClean="0"/>
              <a:t>‹nr.›</a:t>
            </a:fld>
            <a:endParaRPr lang="nl-NL"/>
          </a:p>
        </p:txBody>
      </p:sp>
    </p:spTree>
    <p:extLst>
      <p:ext uri="{BB962C8B-B14F-4D97-AF65-F5344CB8AC3E}">
        <p14:creationId xmlns:p14="http://schemas.microsoft.com/office/powerpoint/2010/main" val="332518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3432" y="977410"/>
            <a:ext cx="4819650" cy="1009650"/>
          </a:xfrm>
        </p:spPr>
        <p:txBody>
          <a:bodyPr>
            <a:normAutofit/>
          </a:bodyPr>
          <a:lstStyle/>
          <a:p>
            <a:r>
              <a:rPr lang="nl-NL" sz="4800" b="1">
                <a:latin typeface="+mn-lt"/>
                <a:ea typeface="Arial" charset="0"/>
                <a:cs typeface="Arial" charset="0"/>
              </a:rPr>
              <a:t>PROJECT LOG</a:t>
            </a:r>
          </a:p>
        </p:txBody>
      </p:sp>
      <p:sp>
        <p:nvSpPr>
          <p:cNvPr id="3" name="Ondertitel 2"/>
          <p:cNvSpPr>
            <a:spLocks noGrp="1"/>
          </p:cNvSpPr>
          <p:nvPr>
            <p:ph type="subTitle" idx="1"/>
          </p:nvPr>
        </p:nvSpPr>
        <p:spPr>
          <a:xfrm>
            <a:off x="545707" y="4888768"/>
            <a:ext cx="6681788" cy="1655762"/>
          </a:xfrm>
          <a:custGeom>
            <a:avLst/>
            <a:gdLst>
              <a:gd name="connsiteX0" fmla="*/ 0 w 6681788"/>
              <a:gd name="connsiteY0" fmla="*/ 0 h 1655762"/>
              <a:gd name="connsiteX1" fmla="*/ 734997 w 6681788"/>
              <a:gd name="connsiteY1" fmla="*/ 0 h 1655762"/>
              <a:gd name="connsiteX2" fmla="*/ 1202722 w 6681788"/>
              <a:gd name="connsiteY2" fmla="*/ 0 h 1655762"/>
              <a:gd name="connsiteX3" fmla="*/ 1804083 w 6681788"/>
              <a:gd name="connsiteY3" fmla="*/ 0 h 1655762"/>
              <a:gd name="connsiteX4" fmla="*/ 2605897 w 6681788"/>
              <a:gd name="connsiteY4" fmla="*/ 0 h 1655762"/>
              <a:gd name="connsiteX5" fmla="*/ 3274076 w 6681788"/>
              <a:gd name="connsiteY5" fmla="*/ 0 h 1655762"/>
              <a:gd name="connsiteX6" fmla="*/ 4009073 w 6681788"/>
              <a:gd name="connsiteY6" fmla="*/ 0 h 1655762"/>
              <a:gd name="connsiteX7" fmla="*/ 4610434 w 6681788"/>
              <a:gd name="connsiteY7" fmla="*/ 0 h 1655762"/>
              <a:gd name="connsiteX8" fmla="*/ 5278613 w 6681788"/>
              <a:gd name="connsiteY8" fmla="*/ 0 h 1655762"/>
              <a:gd name="connsiteX9" fmla="*/ 6080427 w 6681788"/>
              <a:gd name="connsiteY9" fmla="*/ 0 h 1655762"/>
              <a:gd name="connsiteX10" fmla="*/ 6681788 w 6681788"/>
              <a:gd name="connsiteY10" fmla="*/ 0 h 1655762"/>
              <a:gd name="connsiteX11" fmla="*/ 6681788 w 6681788"/>
              <a:gd name="connsiteY11" fmla="*/ 568478 h 1655762"/>
              <a:gd name="connsiteX12" fmla="*/ 6681788 w 6681788"/>
              <a:gd name="connsiteY12" fmla="*/ 1087284 h 1655762"/>
              <a:gd name="connsiteX13" fmla="*/ 6681788 w 6681788"/>
              <a:gd name="connsiteY13" fmla="*/ 1655762 h 1655762"/>
              <a:gd name="connsiteX14" fmla="*/ 6013609 w 6681788"/>
              <a:gd name="connsiteY14" fmla="*/ 1655762 h 1655762"/>
              <a:gd name="connsiteX15" fmla="*/ 5345430 w 6681788"/>
              <a:gd name="connsiteY15" fmla="*/ 1655762 h 1655762"/>
              <a:gd name="connsiteX16" fmla="*/ 4810887 w 6681788"/>
              <a:gd name="connsiteY16" fmla="*/ 1655762 h 1655762"/>
              <a:gd name="connsiteX17" fmla="*/ 4142709 w 6681788"/>
              <a:gd name="connsiteY17" fmla="*/ 1655762 h 1655762"/>
              <a:gd name="connsiteX18" fmla="*/ 3474530 w 6681788"/>
              <a:gd name="connsiteY18" fmla="*/ 1655762 h 1655762"/>
              <a:gd name="connsiteX19" fmla="*/ 2806351 w 6681788"/>
              <a:gd name="connsiteY19" fmla="*/ 1655762 h 1655762"/>
              <a:gd name="connsiteX20" fmla="*/ 2138172 w 6681788"/>
              <a:gd name="connsiteY20" fmla="*/ 1655762 h 1655762"/>
              <a:gd name="connsiteX21" fmla="*/ 1536811 w 6681788"/>
              <a:gd name="connsiteY21" fmla="*/ 1655762 h 1655762"/>
              <a:gd name="connsiteX22" fmla="*/ 801815 w 6681788"/>
              <a:gd name="connsiteY22" fmla="*/ 1655762 h 1655762"/>
              <a:gd name="connsiteX23" fmla="*/ 0 w 6681788"/>
              <a:gd name="connsiteY23" fmla="*/ 1655762 h 1655762"/>
              <a:gd name="connsiteX24" fmla="*/ 0 w 6681788"/>
              <a:gd name="connsiteY24" fmla="*/ 1070726 h 1655762"/>
              <a:gd name="connsiteX25" fmla="*/ 0 w 6681788"/>
              <a:gd name="connsiteY25" fmla="*/ 502248 h 1655762"/>
              <a:gd name="connsiteX26" fmla="*/ 0 w 6681788"/>
              <a:gd name="connsiteY26" fmla="*/ 0 h 165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81788" h="1655762" fill="none" extrusionOk="0">
                <a:moveTo>
                  <a:pt x="0" y="0"/>
                </a:moveTo>
                <a:cubicBezTo>
                  <a:pt x="281848" y="-30480"/>
                  <a:pt x="392070" y="-11857"/>
                  <a:pt x="734997" y="0"/>
                </a:cubicBezTo>
                <a:cubicBezTo>
                  <a:pt x="1077924" y="11857"/>
                  <a:pt x="1009053" y="20647"/>
                  <a:pt x="1202722" y="0"/>
                </a:cubicBezTo>
                <a:cubicBezTo>
                  <a:pt x="1396392" y="-20647"/>
                  <a:pt x="1544836" y="16551"/>
                  <a:pt x="1804083" y="0"/>
                </a:cubicBezTo>
                <a:cubicBezTo>
                  <a:pt x="2063330" y="-16551"/>
                  <a:pt x="2390779" y="33823"/>
                  <a:pt x="2605897" y="0"/>
                </a:cubicBezTo>
                <a:cubicBezTo>
                  <a:pt x="2821015" y="-33823"/>
                  <a:pt x="3119659" y="3167"/>
                  <a:pt x="3274076" y="0"/>
                </a:cubicBezTo>
                <a:cubicBezTo>
                  <a:pt x="3428493" y="-3167"/>
                  <a:pt x="3667726" y="9987"/>
                  <a:pt x="4009073" y="0"/>
                </a:cubicBezTo>
                <a:cubicBezTo>
                  <a:pt x="4350420" y="-9987"/>
                  <a:pt x="4461784" y="-353"/>
                  <a:pt x="4610434" y="0"/>
                </a:cubicBezTo>
                <a:cubicBezTo>
                  <a:pt x="4759084" y="353"/>
                  <a:pt x="5036667" y="-4879"/>
                  <a:pt x="5278613" y="0"/>
                </a:cubicBezTo>
                <a:cubicBezTo>
                  <a:pt x="5520559" y="4879"/>
                  <a:pt x="5848045" y="21876"/>
                  <a:pt x="6080427" y="0"/>
                </a:cubicBezTo>
                <a:cubicBezTo>
                  <a:pt x="6312809" y="-21876"/>
                  <a:pt x="6487050" y="-17975"/>
                  <a:pt x="6681788" y="0"/>
                </a:cubicBezTo>
                <a:cubicBezTo>
                  <a:pt x="6682022" y="128996"/>
                  <a:pt x="6708671" y="400100"/>
                  <a:pt x="6681788" y="568478"/>
                </a:cubicBezTo>
                <a:cubicBezTo>
                  <a:pt x="6654905" y="736856"/>
                  <a:pt x="6683692" y="918549"/>
                  <a:pt x="6681788" y="1087284"/>
                </a:cubicBezTo>
                <a:cubicBezTo>
                  <a:pt x="6679884" y="1256019"/>
                  <a:pt x="6680702" y="1391429"/>
                  <a:pt x="6681788" y="1655762"/>
                </a:cubicBezTo>
                <a:cubicBezTo>
                  <a:pt x="6417358" y="1663457"/>
                  <a:pt x="6340286" y="1663104"/>
                  <a:pt x="6013609" y="1655762"/>
                </a:cubicBezTo>
                <a:cubicBezTo>
                  <a:pt x="5686932" y="1648420"/>
                  <a:pt x="5609494" y="1668984"/>
                  <a:pt x="5345430" y="1655762"/>
                </a:cubicBezTo>
                <a:cubicBezTo>
                  <a:pt x="5081366" y="1642540"/>
                  <a:pt x="5054982" y="1669209"/>
                  <a:pt x="4810887" y="1655762"/>
                </a:cubicBezTo>
                <a:cubicBezTo>
                  <a:pt x="4566792" y="1642315"/>
                  <a:pt x="4411718" y="1666903"/>
                  <a:pt x="4142709" y="1655762"/>
                </a:cubicBezTo>
                <a:cubicBezTo>
                  <a:pt x="3873700" y="1644621"/>
                  <a:pt x="3655920" y="1676022"/>
                  <a:pt x="3474530" y="1655762"/>
                </a:cubicBezTo>
                <a:cubicBezTo>
                  <a:pt x="3293140" y="1635502"/>
                  <a:pt x="2975392" y="1638744"/>
                  <a:pt x="2806351" y="1655762"/>
                </a:cubicBezTo>
                <a:cubicBezTo>
                  <a:pt x="2637310" y="1672780"/>
                  <a:pt x="2395123" y="1626341"/>
                  <a:pt x="2138172" y="1655762"/>
                </a:cubicBezTo>
                <a:cubicBezTo>
                  <a:pt x="1881221" y="1685183"/>
                  <a:pt x="1779885" y="1676971"/>
                  <a:pt x="1536811" y="1655762"/>
                </a:cubicBezTo>
                <a:cubicBezTo>
                  <a:pt x="1293737" y="1634553"/>
                  <a:pt x="1016816" y="1648073"/>
                  <a:pt x="801815" y="1655762"/>
                </a:cubicBezTo>
                <a:cubicBezTo>
                  <a:pt x="586814" y="1663451"/>
                  <a:pt x="366772" y="1634007"/>
                  <a:pt x="0" y="1655762"/>
                </a:cubicBezTo>
                <a:cubicBezTo>
                  <a:pt x="-3180" y="1402033"/>
                  <a:pt x="-29154" y="1334193"/>
                  <a:pt x="0" y="1070726"/>
                </a:cubicBezTo>
                <a:cubicBezTo>
                  <a:pt x="29154" y="807259"/>
                  <a:pt x="711" y="727830"/>
                  <a:pt x="0" y="502248"/>
                </a:cubicBezTo>
                <a:cubicBezTo>
                  <a:pt x="-711" y="276666"/>
                  <a:pt x="-13684" y="202567"/>
                  <a:pt x="0" y="0"/>
                </a:cubicBezTo>
                <a:close/>
              </a:path>
              <a:path w="6681788" h="1655762" stroke="0" extrusionOk="0">
                <a:moveTo>
                  <a:pt x="0" y="0"/>
                </a:moveTo>
                <a:cubicBezTo>
                  <a:pt x="158198" y="-27852"/>
                  <a:pt x="375272" y="-12188"/>
                  <a:pt x="601361" y="0"/>
                </a:cubicBezTo>
                <a:cubicBezTo>
                  <a:pt x="827450" y="12188"/>
                  <a:pt x="893463" y="19465"/>
                  <a:pt x="1069086" y="0"/>
                </a:cubicBezTo>
                <a:cubicBezTo>
                  <a:pt x="1244709" y="-19465"/>
                  <a:pt x="1594377" y="35620"/>
                  <a:pt x="1870901" y="0"/>
                </a:cubicBezTo>
                <a:cubicBezTo>
                  <a:pt x="2147425" y="-35620"/>
                  <a:pt x="2337782" y="15655"/>
                  <a:pt x="2472262" y="0"/>
                </a:cubicBezTo>
                <a:cubicBezTo>
                  <a:pt x="2606742" y="-15655"/>
                  <a:pt x="2855113" y="-6595"/>
                  <a:pt x="3073622" y="0"/>
                </a:cubicBezTo>
                <a:cubicBezTo>
                  <a:pt x="3292131" y="6595"/>
                  <a:pt x="3686901" y="8354"/>
                  <a:pt x="3875437" y="0"/>
                </a:cubicBezTo>
                <a:cubicBezTo>
                  <a:pt x="4063973" y="-8354"/>
                  <a:pt x="4178821" y="-22438"/>
                  <a:pt x="4409980" y="0"/>
                </a:cubicBezTo>
                <a:cubicBezTo>
                  <a:pt x="4641139" y="22438"/>
                  <a:pt x="4838830" y="33924"/>
                  <a:pt x="5211795" y="0"/>
                </a:cubicBezTo>
                <a:cubicBezTo>
                  <a:pt x="5584760" y="-33924"/>
                  <a:pt x="5616548" y="-24493"/>
                  <a:pt x="6013609" y="0"/>
                </a:cubicBezTo>
                <a:cubicBezTo>
                  <a:pt x="6410670" y="24493"/>
                  <a:pt x="6530430" y="27436"/>
                  <a:pt x="6681788" y="0"/>
                </a:cubicBezTo>
                <a:cubicBezTo>
                  <a:pt x="6681351" y="220641"/>
                  <a:pt x="6657098" y="456920"/>
                  <a:pt x="6681788" y="585036"/>
                </a:cubicBezTo>
                <a:cubicBezTo>
                  <a:pt x="6706478" y="713152"/>
                  <a:pt x="6709185" y="925819"/>
                  <a:pt x="6681788" y="1153514"/>
                </a:cubicBezTo>
                <a:cubicBezTo>
                  <a:pt x="6654391" y="1381209"/>
                  <a:pt x="6658447" y="1408916"/>
                  <a:pt x="6681788" y="1655762"/>
                </a:cubicBezTo>
                <a:cubicBezTo>
                  <a:pt x="6464055" y="1647806"/>
                  <a:pt x="6234996" y="1683968"/>
                  <a:pt x="6013609" y="1655762"/>
                </a:cubicBezTo>
                <a:cubicBezTo>
                  <a:pt x="5792222" y="1627556"/>
                  <a:pt x="5742219" y="1643628"/>
                  <a:pt x="5479066" y="1655762"/>
                </a:cubicBezTo>
                <a:cubicBezTo>
                  <a:pt x="5215913" y="1667896"/>
                  <a:pt x="4948582" y="1650213"/>
                  <a:pt x="4810887" y="1655762"/>
                </a:cubicBezTo>
                <a:cubicBezTo>
                  <a:pt x="4673192" y="1661311"/>
                  <a:pt x="4352299" y="1693547"/>
                  <a:pt x="4009073" y="1655762"/>
                </a:cubicBezTo>
                <a:cubicBezTo>
                  <a:pt x="3665847" y="1617977"/>
                  <a:pt x="3668327" y="1644451"/>
                  <a:pt x="3340894" y="1655762"/>
                </a:cubicBezTo>
                <a:cubicBezTo>
                  <a:pt x="3013461" y="1667073"/>
                  <a:pt x="3026558" y="1648578"/>
                  <a:pt x="2873169" y="1655762"/>
                </a:cubicBezTo>
                <a:cubicBezTo>
                  <a:pt x="2719780" y="1662946"/>
                  <a:pt x="2566429" y="1653159"/>
                  <a:pt x="2338626" y="1655762"/>
                </a:cubicBezTo>
                <a:cubicBezTo>
                  <a:pt x="2110823" y="1658365"/>
                  <a:pt x="1893919" y="1671029"/>
                  <a:pt x="1536811" y="1655762"/>
                </a:cubicBezTo>
                <a:cubicBezTo>
                  <a:pt x="1179704" y="1640495"/>
                  <a:pt x="1158122" y="1649156"/>
                  <a:pt x="868632" y="1655762"/>
                </a:cubicBezTo>
                <a:cubicBezTo>
                  <a:pt x="579142" y="1662368"/>
                  <a:pt x="359310" y="1637641"/>
                  <a:pt x="0" y="1655762"/>
                </a:cubicBezTo>
                <a:cubicBezTo>
                  <a:pt x="-13878" y="1437659"/>
                  <a:pt x="3922" y="1318853"/>
                  <a:pt x="0" y="1103841"/>
                </a:cubicBezTo>
                <a:cubicBezTo>
                  <a:pt x="-3922" y="888829"/>
                  <a:pt x="15435" y="823688"/>
                  <a:pt x="0" y="601594"/>
                </a:cubicBezTo>
                <a:cubicBezTo>
                  <a:pt x="-15435" y="379500"/>
                  <a:pt x="-4738" y="273875"/>
                  <a:pt x="0" y="0"/>
                </a:cubicBezTo>
                <a:close/>
              </a:path>
            </a:pathLst>
          </a:custGeom>
          <a:solidFill>
            <a:schemeClr val="bg1"/>
          </a:solidFill>
          <a:ln w="57150">
            <a:noFill/>
            <a:extLst>
              <a:ext uri="{C807C97D-BFC1-408E-A445-0C87EB9F89A2}">
                <ask:lineSketchStyleProps xmlns:ask="http://schemas.microsoft.com/office/drawing/2018/sketchyshapes" sd="1219033472">
                  <ask:type>
                    <ask:lineSketchFreehand/>
                  </ask:type>
                </ask:lineSketchStyleProps>
              </a:ext>
            </a:extLst>
          </a:ln>
        </p:spPr>
        <p:txBody>
          <a:bodyPr anchor="ctr">
            <a:normAutofit/>
          </a:bodyPr>
          <a:lstStyle/>
          <a:p>
            <a:pPr algn="l">
              <a:lnSpc>
                <a:spcPct val="150000"/>
              </a:lnSpc>
            </a:pPr>
            <a:r>
              <a:rPr lang="nl-NL" sz="1800">
                <a:ea typeface="Arial" charset="0"/>
                <a:cs typeface="Arial" charset="0"/>
              </a:rPr>
              <a:t>NAAM:</a:t>
            </a:r>
          </a:p>
          <a:p>
            <a:pPr algn="l">
              <a:lnSpc>
                <a:spcPct val="150000"/>
              </a:lnSpc>
            </a:pPr>
            <a:r>
              <a:rPr lang="nl-NL" sz="1800">
                <a:ea typeface="Arial" charset="0"/>
                <a:cs typeface="Arial" charset="0"/>
              </a:rPr>
              <a:t>ORGANISATIE:</a:t>
            </a:r>
          </a:p>
          <a:p>
            <a:pPr algn="l">
              <a:lnSpc>
                <a:spcPct val="150000"/>
              </a:lnSpc>
            </a:pPr>
            <a:r>
              <a:rPr lang="nl-NL" sz="1800">
                <a:ea typeface="Arial" charset="0"/>
                <a:cs typeface="Arial" charset="0"/>
              </a:rPr>
              <a:t>DATUM:</a:t>
            </a:r>
          </a:p>
        </p:txBody>
      </p:sp>
      <p:cxnSp>
        <p:nvCxnSpPr>
          <p:cNvPr id="5" name="Rechte verbindingslijn 4">
            <a:extLst>
              <a:ext uri="{FF2B5EF4-FFF2-40B4-BE49-F238E27FC236}">
                <a16:creationId xmlns:a16="http://schemas.microsoft.com/office/drawing/2014/main" id="{292E5B11-BF00-B542-9DA3-3F9B0144CBD6}"/>
              </a:ext>
            </a:extLst>
          </p:cNvPr>
          <p:cNvCxnSpPr>
            <a:cxnSpLocks/>
          </p:cNvCxnSpPr>
          <p:nvPr/>
        </p:nvCxnSpPr>
        <p:spPr>
          <a:xfrm>
            <a:off x="1552570" y="1987060"/>
            <a:ext cx="337661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Afbeelding 7" descr="Afbeelding met clipart, tekenfilm, illustratie&#10;&#10;Automatisch gegenereerde beschrijving">
            <a:extLst>
              <a:ext uri="{FF2B5EF4-FFF2-40B4-BE49-F238E27FC236}">
                <a16:creationId xmlns:a16="http://schemas.microsoft.com/office/drawing/2014/main" id="{88FFC33B-E685-5D63-74AA-C167EF6418AE}"/>
              </a:ext>
            </a:extLst>
          </p:cNvPr>
          <p:cNvPicPr>
            <a:picLocks noChangeAspect="1"/>
          </p:cNvPicPr>
          <p:nvPr/>
        </p:nvPicPr>
        <p:blipFill>
          <a:blip r:embed="rId3"/>
          <a:stretch>
            <a:fillRect/>
          </a:stretch>
        </p:blipFill>
        <p:spPr>
          <a:xfrm>
            <a:off x="5272086" y="95002"/>
            <a:ext cx="7197901" cy="6858000"/>
          </a:xfrm>
          <a:prstGeom prst="rect">
            <a:avLst/>
          </a:prstGeom>
        </p:spPr>
      </p:pic>
    </p:spTree>
    <p:extLst>
      <p:ext uri="{BB962C8B-B14F-4D97-AF65-F5344CB8AC3E}">
        <p14:creationId xmlns:p14="http://schemas.microsoft.com/office/powerpoint/2010/main" val="33503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SCOPE</a:t>
            </a:r>
            <a:endParaRPr lang="nl-NL" sz="3600">
              <a:latin typeface="Calibri" panose="020F0502020204030204" pitchFamily="34" charset="0"/>
              <a:ea typeface="Arial" charset="0"/>
              <a:cs typeface="Arial" charset="0"/>
            </a:endParaRPr>
          </a:p>
        </p:txBody>
      </p:sp>
      <p:sp>
        <p:nvSpPr>
          <p:cNvPr id="12" name="Tijdelijke aanduiding voor inhoud 2">
            <a:extLst>
              <a:ext uri="{FF2B5EF4-FFF2-40B4-BE49-F238E27FC236}">
                <a16:creationId xmlns:a16="http://schemas.microsoft.com/office/drawing/2014/main" id="{6B739A21-F469-4249-9C28-078FDD776FD0}"/>
              </a:ext>
            </a:extLst>
          </p:cNvPr>
          <p:cNvSpPr>
            <a:spLocks noGrp="1"/>
          </p:cNvSpPr>
          <p:nvPr>
            <p:ph idx="1"/>
          </p:nvPr>
        </p:nvSpPr>
        <p:spPr>
          <a:xfrm>
            <a:off x="1170349" y="1323213"/>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Schrijf hier je scope.</a:t>
            </a:r>
          </a:p>
          <a:p>
            <a:pPr marL="0" indent="0" algn="just">
              <a:buNone/>
            </a:pPr>
            <a:endParaRPr lang="nl-NL" sz="18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5C492AE6-BF91-E773-D37E-084A6735BF02}"/>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AE2917D-392B-BDC0-E4AE-7CF766DEB811}"/>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F0AA83FC-6657-F33B-9BC5-6FA3957B1FF1}"/>
              </a:ext>
            </a:extLst>
          </p:cNvPr>
          <p:cNvPicPr>
            <a:picLocks noChangeAspect="1"/>
          </p:cNvPicPr>
          <p:nvPr/>
        </p:nvPicPr>
        <p:blipFill>
          <a:blip r:embed="rId4"/>
          <a:stretch>
            <a:fillRect/>
          </a:stretch>
        </p:blipFill>
        <p:spPr>
          <a:xfrm>
            <a:off x="361683" y="1323213"/>
            <a:ext cx="615249" cy="598249"/>
          </a:xfrm>
          <a:prstGeom prst="rect">
            <a:avLst/>
          </a:prstGeom>
        </p:spPr>
      </p:pic>
    </p:spTree>
    <p:extLst>
      <p:ext uri="{BB962C8B-B14F-4D97-AF65-F5344CB8AC3E}">
        <p14:creationId xmlns:p14="http://schemas.microsoft.com/office/powerpoint/2010/main" val="398681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SIPOC</a:t>
            </a:r>
            <a:endParaRPr lang="nl-NL" sz="3600">
              <a:latin typeface="Calibri" panose="020F0502020204030204" pitchFamily="34" charset="0"/>
              <a:ea typeface="Arial" charset="0"/>
              <a:cs typeface="Arial" charset="0"/>
            </a:endParaRPr>
          </a:p>
        </p:txBody>
      </p:sp>
      <p:sp>
        <p:nvSpPr>
          <p:cNvPr id="12" name="Tijdelijke aanduiding voor inhoud 2">
            <a:extLst>
              <a:ext uri="{FF2B5EF4-FFF2-40B4-BE49-F238E27FC236}">
                <a16:creationId xmlns:a16="http://schemas.microsoft.com/office/drawing/2014/main" id="{F06FC494-B8BC-0F4E-9366-7928700B7708}"/>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Voeg hier foto’s van de SIPOC toe.</a:t>
            </a:r>
          </a:p>
          <a:p>
            <a:pPr marL="0" indent="0" algn="just">
              <a:buNone/>
            </a:pPr>
            <a:endParaRPr lang="nl-NL" sz="18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27DA2976-392F-01BB-9FD4-062010DA27F2}"/>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6919A585-0F7E-856D-49A6-B6424D2A9779}"/>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0C2AF273-9C1C-46B0-5B37-8F00B21EB469}"/>
              </a:ext>
            </a:extLst>
          </p:cNvPr>
          <p:cNvPicPr>
            <a:picLocks noChangeAspect="1"/>
          </p:cNvPicPr>
          <p:nvPr/>
        </p:nvPicPr>
        <p:blipFill>
          <a:blip r:embed="rId4"/>
          <a:stretch>
            <a:fillRect/>
          </a:stretch>
        </p:blipFill>
        <p:spPr>
          <a:xfrm>
            <a:off x="331722" y="1297050"/>
            <a:ext cx="615249" cy="598249"/>
          </a:xfrm>
          <a:prstGeom prst="rect">
            <a:avLst/>
          </a:prstGeom>
        </p:spPr>
      </p:pic>
    </p:spTree>
    <p:extLst>
      <p:ext uri="{BB962C8B-B14F-4D97-AF65-F5344CB8AC3E}">
        <p14:creationId xmlns:p14="http://schemas.microsoft.com/office/powerpoint/2010/main" val="406403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DE GEWENSTE SITUATIE BEPALEN</a:t>
            </a:r>
            <a:endParaRPr lang="nl-NL" sz="3600">
              <a:latin typeface="Calibri" panose="020F0502020204030204" pitchFamily="34" charset="0"/>
              <a:ea typeface="Arial" charset="0"/>
              <a:cs typeface="Arial" charset="0"/>
            </a:endParaRPr>
          </a:p>
        </p:txBody>
      </p:sp>
      <p:sp>
        <p:nvSpPr>
          <p:cNvPr id="15" name="Tijdelijke aanduiding voor inhoud 2">
            <a:extLst>
              <a:ext uri="{FF2B5EF4-FFF2-40B4-BE49-F238E27FC236}">
                <a16:creationId xmlns:a16="http://schemas.microsoft.com/office/drawing/2014/main" id="{CA679091-33D8-984B-9E1C-5318CF70FA9C}"/>
              </a:ext>
            </a:extLst>
          </p:cNvPr>
          <p:cNvSpPr>
            <a:spLocks noGrp="1"/>
          </p:cNvSpPr>
          <p:nvPr>
            <p:ph idx="1"/>
          </p:nvPr>
        </p:nvSpPr>
        <p:spPr>
          <a:xfrm>
            <a:off x="1258387" y="1319530"/>
            <a:ext cx="9495650" cy="4351338"/>
          </a:xfrm>
        </p:spPr>
        <p:txBody>
          <a:bodyPr>
            <a:normAutofit/>
          </a:bodyPr>
          <a:lstStyle/>
          <a:p>
            <a:pPr marL="0" indent="0">
              <a:buSzPct val="60000"/>
              <a:buNone/>
            </a:pPr>
            <a:r>
              <a:rPr lang="nl-NL" sz="1600" dirty="0">
                <a:latin typeface="Calibri" panose="020F0502020204030204" pitchFamily="34" charset="0"/>
                <a:ea typeface="Arial" charset="0"/>
                <a:cs typeface="Arial" charset="0"/>
              </a:rPr>
              <a:t>Definieer de klant én de klantwensen. Je weet pas wat je moet opleveren, als je weet wat de verwachtingen zijn. Je weet pas wat verspilling is, als je weet wat de klantwaarde is. Uiteindelijk kan je met deze informatie je projectdoelstelling (‘Y’) formuleren.</a:t>
            </a:r>
          </a:p>
          <a:p>
            <a:pPr marL="0" indent="0">
              <a:buSzPct val="60000"/>
              <a:buNone/>
            </a:pPr>
            <a:endParaRPr lang="nl-NL" sz="1600" dirty="0">
              <a:latin typeface="Calibri" panose="020F0502020204030204" pitchFamily="34" charset="0"/>
              <a:ea typeface="Arial" charset="0"/>
              <a:cs typeface="Arial" charset="0"/>
            </a:endParaRPr>
          </a:p>
          <a:p>
            <a:pPr marL="0" indent="0">
              <a:buSzPct val="60000"/>
              <a:buNone/>
            </a:pPr>
            <a:r>
              <a:rPr lang="nl-NL" sz="1600" dirty="0">
                <a:latin typeface="Calibri" panose="020F0502020204030204" pitchFamily="34" charset="0"/>
                <a:ea typeface="Arial" charset="0"/>
                <a:cs typeface="Arial" charset="0"/>
              </a:rPr>
              <a:t>Beantwoorde de volgende vragen:</a:t>
            </a:r>
          </a:p>
          <a:p>
            <a:pPr>
              <a:buSzPct val="60000"/>
              <a:buFont typeface=".Lucida Grande UI Regular"/>
              <a:buChar char="◆"/>
            </a:pPr>
            <a:r>
              <a:rPr lang="nl-NL" sz="1600" dirty="0">
                <a:latin typeface="Calibri" panose="020F0502020204030204" pitchFamily="34" charset="0"/>
                <a:ea typeface="Arial" charset="0"/>
                <a:cs typeface="Arial" charset="0"/>
              </a:rPr>
              <a:t>Wie ontvangt de output van het proces? Zijn er klantgroepen te onderscheiden (misschien moet je de scope nog verder aanpassen).</a:t>
            </a:r>
          </a:p>
          <a:p>
            <a:pPr>
              <a:buSzPct val="60000"/>
              <a:buFont typeface=".Lucida Grande UI Regular"/>
              <a:buChar char="◆"/>
            </a:pPr>
            <a:r>
              <a:rPr lang="nl-NL" sz="1600" dirty="0">
                <a:latin typeface="Calibri" panose="020F0502020204030204" pitchFamily="34" charset="0"/>
                <a:ea typeface="Arial" charset="0"/>
                <a:cs typeface="Arial" charset="0"/>
              </a:rPr>
              <a:t>Welke eisen stellen deze klanten aan de output? Probeer dit zo specifiek mogelijk te maken door middel van een CTQ-boom.</a:t>
            </a:r>
          </a:p>
          <a:p>
            <a:pPr>
              <a:buSzPct val="60000"/>
              <a:buFont typeface=".Lucida Grande UI Regular"/>
              <a:buChar char="◆"/>
            </a:pPr>
            <a:r>
              <a:rPr lang="nl-NL" sz="1600" dirty="0">
                <a:latin typeface="Calibri" panose="020F0502020204030204" pitchFamily="34" charset="0"/>
                <a:ea typeface="Arial" charset="0"/>
                <a:cs typeface="Arial" charset="0"/>
              </a:rPr>
              <a:t>Wat is de eerste klantbehoefte waar jij je in de project op gaat richten? Misschien zijn er meerdere klantbehoeften die nu nog niet worden ingevuld. Een kano-analyse helpt daarbij.</a:t>
            </a:r>
          </a:p>
          <a:p>
            <a:pPr marL="0" indent="0">
              <a:buNone/>
            </a:pPr>
            <a:endParaRPr lang="nl-NL" sz="1600" i="1" dirty="0">
              <a:latin typeface="Arial" charset="0"/>
              <a:ea typeface="Arial" charset="0"/>
              <a:cs typeface="Arial" charset="0"/>
            </a:endParaRPr>
          </a:p>
          <a:p>
            <a:pPr marL="0" indent="0">
              <a:buNone/>
            </a:pPr>
            <a:endParaRPr lang="nl-NL" sz="1600" i="1" dirty="0">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5E127167-B24E-7CA9-04D2-0A0ED387F790}"/>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D4B080EB-8DBD-E29B-E704-E4B2A3DCCDB8}"/>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62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DE GEWENSTE SITUATIE BEPALEN</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56B320B9-02AB-5A41-8CC6-0FEF54FADAF0}"/>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Vul hier je bevindingen in.</a:t>
            </a:r>
            <a:endParaRPr lang="nl-NL" sz="1800">
              <a:solidFill>
                <a:schemeClr val="bg1">
                  <a:lumMod val="50000"/>
                </a:schemeClr>
              </a:solidFill>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9F4C02F9-0BA3-0ABB-B0DF-03FAE25CD5B9}"/>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820798F6-FFC6-50BB-9BEC-5898C38E9EA0}"/>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EFC784D6-97F3-2325-9D03-E139A7BC4F37}"/>
              </a:ext>
            </a:extLst>
          </p:cNvPr>
          <p:cNvPicPr>
            <a:picLocks noChangeAspect="1"/>
          </p:cNvPicPr>
          <p:nvPr/>
        </p:nvPicPr>
        <p:blipFill>
          <a:blip r:embed="rId4"/>
          <a:stretch>
            <a:fillRect/>
          </a:stretch>
        </p:blipFill>
        <p:spPr>
          <a:xfrm>
            <a:off x="367347" y="1297050"/>
            <a:ext cx="615249" cy="598249"/>
          </a:xfrm>
          <a:prstGeom prst="rect">
            <a:avLst/>
          </a:prstGeom>
        </p:spPr>
      </p:pic>
    </p:spTree>
    <p:extLst>
      <p:ext uri="{BB962C8B-B14F-4D97-AF65-F5344CB8AC3E}">
        <p14:creationId xmlns:p14="http://schemas.microsoft.com/office/powerpoint/2010/main" val="29801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DE GEWENSTE SITUATIE BEPALEN</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56B320B9-02AB-5A41-8CC6-0FEF54FADAF0}"/>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Voeg hier foto’s toe van de kano-analyse en eventueel foto’s van CTQ-boom of andere gebruikte tools toe.</a:t>
            </a:r>
            <a:endParaRPr lang="nl-NL" sz="1800">
              <a:solidFill>
                <a:schemeClr val="bg1">
                  <a:lumMod val="50000"/>
                </a:schemeClr>
              </a:solidFill>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9A8CB6BB-7ABC-2E13-0210-735E0DF30990}"/>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8FC2CBD-49DB-108D-9002-666D9B937A0A}"/>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0358B60B-37FE-370F-009A-0E8AA3C8E388}"/>
              </a:ext>
            </a:extLst>
          </p:cNvPr>
          <p:cNvPicPr>
            <a:picLocks noChangeAspect="1"/>
          </p:cNvPicPr>
          <p:nvPr/>
        </p:nvPicPr>
        <p:blipFill>
          <a:blip r:embed="rId4"/>
          <a:stretch>
            <a:fillRect/>
          </a:stretch>
        </p:blipFill>
        <p:spPr>
          <a:xfrm>
            <a:off x="379223" y="1297050"/>
            <a:ext cx="615249" cy="598249"/>
          </a:xfrm>
          <a:prstGeom prst="rect">
            <a:avLst/>
          </a:prstGeom>
        </p:spPr>
      </p:pic>
    </p:spTree>
    <p:extLst>
      <p:ext uri="{BB962C8B-B14F-4D97-AF65-F5344CB8AC3E}">
        <p14:creationId xmlns:p14="http://schemas.microsoft.com/office/powerpoint/2010/main" val="140475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86EF2-9A8F-FA58-00D3-8E57DC06BA66}"/>
            </a:ext>
          </a:extLst>
        </p:cNvPr>
        <p:cNvGrpSpPr/>
        <p:nvPr/>
      </p:nvGrpSpPr>
      <p:grpSpPr>
        <a:xfrm>
          <a:off x="0" y="0"/>
          <a:ext cx="0" cy="0"/>
          <a:chOff x="0" y="0"/>
          <a:chExt cx="0" cy="0"/>
        </a:xfrm>
      </p:grpSpPr>
      <p:sp>
        <p:nvSpPr>
          <p:cNvPr id="9" name="Titel 3">
            <a:extLst>
              <a:ext uri="{FF2B5EF4-FFF2-40B4-BE49-F238E27FC236}">
                <a16:creationId xmlns:a16="http://schemas.microsoft.com/office/drawing/2014/main" id="{6432F20D-5205-6F11-C270-EA52449BE177}"/>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DE GEWENSTE SITUATIE BEPALEN</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2DAD3C44-4B09-9AB2-171F-8916D5F9D6E1}"/>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Voeg hier een tabel toe waarin je punten uit de Kano analyse uitwerkt.</a:t>
            </a:r>
            <a:endParaRPr lang="nl-NL" sz="1800">
              <a:solidFill>
                <a:schemeClr val="bg1">
                  <a:lumMod val="50000"/>
                </a:schemeClr>
              </a:solidFill>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01EEBE30-1745-16A3-9C8A-FA33A8A8BC44}"/>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86FED4C9-DFAF-E9F4-BE67-777B30A851C2}"/>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D27127DE-1355-E592-B164-6CE2CB542879}"/>
              </a:ext>
            </a:extLst>
          </p:cNvPr>
          <p:cNvPicPr>
            <a:picLocks noChangeAspect="1"/>
          </p:cNvPicPr>
          <p:nvPr/>
        </p:nvPicPr>
        <p:blipFill>
          <a:blip r:embed="rId4"/>
          <a:stretch>
            <a:fillRect/>
          </a:stretch>
        </p:blipFill>
        <p:spPr>
          <a:xfrm>
            <a:off x="379223" y="1297050"/>
            <a:ext cx="615249" cy="598249"/>
          </a:xfrm>
          <a:prstGeom prst="rect">
            <a:avLst/>
          </a:prstGeom>
        </p:spPr>
      </p:pic>
    </p:spTree>
    <p:extLst>
      <p:ext uri="{BB962C8B-B14F-4D97-AF65-F5344CB8AC3E}">
        <p14:creationId xmlns:p14="http://schemas.microsoft.com/office/powerpoint/2010/main" val="374391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PROJECTDOELSTELLING</a:t>
            </a:r>
            <a:endParaRPr lang="nl-NL" sz="3600">
              <a:latin typeface="Calibri" panose="020F0502020204030204" pitchFamily="34" charset="0"/>
              <a:ea typeface="Arial" charset="0"/>
              <a:cs typeface="Arial" charset="0"/>
            </a:endParaRPr>
          </a:p>
        </p:txBody>
      </p:sp>
      <p:sp>
        <p:nvSpPr>
          <p:cNvPr id="14" name="Tijdelijke aanduiding voor inhoud 2">
            <a:extLst>
              <a:ext uri="{FF2B5EF4-FFF2-40B4-BE49-F238E27FC236}">
                <a16:creationId xmlns:a16="http://schemas.microsoft.com/office/drawing/2014/main" id="{441387BE-CD4A-D849-A10B-827CDBE9C706}"/>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Beschrijf hier op basis van je bevindingen je SMART-projectdoelstelling.</a:t>
            </a:r>
            <a:endParaRPr lang="nl-NL" sz="1800">
              <a:solidFill>
                <a:schemeClr val="bg1">
                  <a:lumMod val="50000"/>
                </a:schemeClr>
              </a:solidFill>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4C080F42-E678-C131-3E6F-54813CBE841E}"/>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5BDFEC5-CD9B-CCA4-823D-D970FE7AC410}"/>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A308F03A-63D6-AB0D-D6D5-6F5620028E46}"/>
              </a:ext>
            </a:extLst>
          </p:cNvPr>
          <p:cNvPicPr>
            <a:picLocks noChangeAspect="1"/>
          </p:cNvPicPr>
          <p:nvPr/>
        </p:nvPicPr>
        <p:blipFill>
          <a:blip r:embed="rId4"/>
          <a:stretch>
            <a:fillRect/>
          </a:stretch>
        </p:blipFill>
        <p:spPr>
          <a:xfrm>
            <a:off x="343597" y="1297050"/>
            <a:ext cx="615249" cy="598249"/>
          </a:xfrm>
          <a:prstGeom prst="rect">
            <a:avLst/>
          </a:prstGeom>
        </p:spPr>
      </p:pic>
    </p:spTree>
    <p:extLst>
      <p:ext uri="{BB962C8B-B14F-4D97-AF65-F5344CB8AC3E}">
        <p14:creationId xmlns:p14="http://schemas.microsoft.com/office/powerpoint/2010/main" val="233258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DRAAGVLAK CREËREN</a:t>
            </a:r>
            <a:endParaRPr lang="nl-NL" sz="3600">
              <a:latin typeface="Calibri" panose="020F0502020204030204" pitchFamily="34" charset="0"/>
              <a:ea typeface="Arial" charset="0"/>
              <a:cs typeface="Arial" charset="0"/>
            </a:endParaRPr>
          </a:p>
        </p:txBody>
      </p:sp>
      <p:sp>
        <p:nvSpPr>
          <p:cNvPr id="16" name="Rechthoek 15">
            <a:extLst>
              <a:ext uri="{FF2B5EF4-FFF2-40B4-BE49-F238E27FC236}">
                <a16:creationId xmlns:a16="http://schemas.microsoft.com/office/drawing/2014/main" id="{406DD3B7-CBD0-E34E-8DE5-7BBF5354D877}"/>
              </a:ext>
            </a:extLst>
          </p:cNvPr>
          <p:cNvSpPr/>
          <p:nvPr/>
        </p:nvSpPr>
        <p:spPr>
          <a:xfrm>
            <a:off x="1258387" y="1344289"/>
            <a:ext cx="9372600" cy="2923877"/>
          </a:xfrm>
          <a:prstGeom prst="rect">
            <a:avLst/>
          </a:prstGeom>
        </p:spPr>
        <p:txBody>
          <a:bodyPr wrap="square">
            <a:spAutoFit/>
          </a:bodyPr>
          <a:lstStyle/>
          <a:p>
            <a:pPr algn="just"/>
            <a:r>
              <a:rPr lang="nl-NL" sz="1600">
                <a:latin typeface="Calibri" panose="020F0502020204030204" pitchFamily="34" charset="0"/>
                <a:ea typeface="Arial" charset="0"/>
                <a:cs typeface="Arial" charset="0"/>
              </a:rPr>
              <a:t>Om een project te laten slagen, moet je je stakeholders vanaf het begin betrekken en draagvlak creëren. Het is handig om hier goed over na te denken.</a:t>
            </a:r>
          </a:p>
          <a:p>
            <a:pPr algn="just"/>
            <a:endParaRPr lang="nl-NL" sz="1600">
              <a:latin typeface="Calibri" panose="020F0502020204030204" pitchFamily="34" charset="0"/>
              <a:ea typeface="Arial" charset="0"/>
              <a:cs typeface="Arial" charset="0"/>
            </a:endParaRPr>
          </a:p>
          <a:p>
            <a:pPr algn="just">
              <a:lnSpc>
                <a:spcPct val="150000"/>
              </a:lnSpc>
            </a:pPr>
            <a:r>
              <a:rPr lang="nl-NL" sz="1600">
                <a:latin typeface="Calibri" panose="020F0502020204030204" pitchFamily="34" charset="0"/>
                <a:ea typeface="Arial" charset="0"/>
                <a:cs typeface="Arial" charset="0"/>
              </a:rPr>
              <a:t>Beantwoord de volgende vragen:</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Welke stakeholders zijn er (naam, functie, type stakeholder)? Heb je een stakeholderanalyse gedaan?</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Is er een communicatieplan gemaakt? </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Hoe zorg je dat je vinger aan de pols houdt op dit vlak? </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Heb je een kick off georganiseerd?</a:t>
            </a:r>
          </a:p>
          <a:p>
            <a:endParaRPr lang="nl-NL" sz="1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850C70AB-35A0-06C6-E16F-B3D51E513B34}"/>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3695C560-6584-858A-24E6-D9B0F0F9F93D}"/>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9A465-7E91-4E7D-4747-B22528324576}"/>
            </a:ext>
          </a:extLst>
        </p:cNvPr>
        <p:cNvGrpSpPr/>
        <p:nvPr/>
      </p:nvGrpSpPr>
      <p:grpSpPr>
        <a:xfrm>
          <a:off x="0" y="0"/>
          <a:ext cx="0" cy="0"/>
          <a:chOff x="0" y="0"/>
          <a:chExt cx="0" cy="0"/>
        </a:xfrm>
      </p:grpSpPr>
      <p:sp>
        <p:nvSpPr>
          <p:cNvPr id="9" name="Titel 3">
            <a:extLst>
              <a:ext uri="{FF2B5EF4-FFF2-40B4-BE49-F238E27FC236}">
                <a16:creationId xmlns:a16="http://schemas.microsoft.com/office/drawing/2014/main" id="{A559DF1A-63DA-7B95-D254-EB30EC4E3A25}"/>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DRAAGVLAK CREËREN</a:t>
            </a:r>
            <a:endParaRPr lang="nl-NL" sz="3600">
              <a:latin typeface="Calibri" panose="020F0502020204030204" pitchFamily="34" charset="0"/>
              <a:ea typeface="Arial" charset="0"/>
              <a:cs typeface="Arial" charset="0"/>
            </a:endParaRPr>
          </a:p>
        </p:txBody>
      </p:sp>
      <p:sp>
        <p:nvSpPr>
          <p:cNvPr id="11" name="Tijdelijke aanduiding voor inhoud 2">
            <a:extLst>
              <a:ext uri="{FF2B5EF4-FFF2-40B4-BE49-F238E27FC236}">
                <a16:creationId xmlns:a16="http://schemas.microsoft.com/office/drawing/2014/main" id="{6ADBBFD5-D944-0808-03E2-9923B25BFDCA}"/>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Calibri" panose="020F0502020204030204" pitchFamily="34" charset="0"/>
                <a:ea typeface="Arial" charset="0"/>
                <a:cs typeface="Arial" charset="0"/>
              </a:rPr>
              <a:t>Maak hier een lijst van stakeholders: naam, functie, type stakeholder</a:t>
            </a:r>
            <a:endParaRPr lang="nl-NL" sz="1800" dirty="0">
              <a:solidFill>
                <a:schemeClr val="bg1">
                  <a:lumMod val="50000"/>
                </a:schemeClr>
              </a:solidFill>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0F729751-85A5-A1B8-EBAA-2AB588D5FBC4}"/>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390BD7F7-DC25-3B84-4FCE-9FEDA4BE7726}"/>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B5FB2044-DAF3-36FB-4B02-7B805ABE7E2E}"/>
              </a:ext>
            </a:extLst>
          </p:cNvPr>
          <p:cNvPicPr>
            <a:picLocks noChangeAspect="1"/>
          </p:cNvPicPr>
          <p:nvPr/>
        </p:nvPicPr>
        <p:blipFill>
          <a:blip r:embed="rId4"/>
          <a:stretch>
            <a:fillRect/>
          </a:stretch>
        </p:blipFill>
        <p:spPr>
          <a:xfrm>
            <a:off x="343596" y="1297050"/>
            <a:ext cx="615249" cy="598249"/>
          </a:xfrm>
          <a:prstGeom prst="rect">
            <a:avLst/>
          </a:prstGeom>
        </p:spPr>
      </p:pic>
    </p:spTree>
    <p:extLst>
      <p:ext uri="{BB962C8B-B14F-4D97-AF65-F5344CB8AC3E}">
        <p14:creationId xmlns:p14="http://schemas.microsoft.com/office/powerpoint/2010/main" val="398920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DRAAGVLAK CREËREN</a:t>
            </a:r>
            <a:endParaRPr lang="nl-NL" sz="3600">
              <a:latin typeface="Calibri" panose="020F0502020204030204" pitchFamily="34" charset="0"/>
              <a:ea typeface="Arial" charset="0"/>
              <a:cs typeface="Arial" charset="0"/>
            </a:endParaRPr>
          </a:p>
        </p:txBody>
      </p:sp>
      <p:sp>
        <p:nvSpPr>
          <p:cNvPr id="11" name="Tijdelijke aanduiding voor inhoud 2">
            <a:extLst>
              <a:ext uri="{FF2B5EF4-FFF2-40B4-BE49-F238E27FC236}">
                <a16:creationId xmlns:a16="http://schemas.microsoft.com/office/drawing/2014/main" id="{065EA3BF-7E48-D546-AC72-552F79E78298}"/>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Beschrijf hier hoe je draagvlak gaat creëren.</a:t>
            </a:r>
            <a:endParaRPr lang="nl-NL" sz="1800">
              <a:solidFill>
                <a:schemeClr val="bg1">
                  <a:lumMod val="50000"/>
                </a:schemeClr>
              </a:solidFill>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AD879650-4259-A836-A3B5-E6ADA32088B9}"/>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95D36435-617D-150A-20E3-3828A0B3D32D}"/>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8EEC9391-DA07-929D-6146-0996B1021DF4}"/>
              </a:ext>
            </a:extLst>
          </p:cNvPr>
          <p:cNvPicPr>
            <a:picLocks noChangeAspect="1"/>
          </p:cNvPicPr>
          <p:nvPr/>
        </p:nvPicPr>
        <p:blipFill>
          <a:blip r:embed="rId4"/>
          <a:stretch>
            <a:fillRect/>
          </a:stretch>
        </p:blipFill>
        <p:spPr>
          <a:xfrm>
            <a:off x="343596" y="1297050"/>
            <a:ext cx="615249" cy="598249"/>
          </a:xfrm>
          <a:prstGeom prst="rect">
            <a:avLst/>
          </a:prstGeom>
        </p:spPr>
      </p:pic>
    </p:spTree>
    <p:extLst>
      <p:ext uri="{BB962C8B-B14F-4D97-AF65-F5344CB8AC3E}">
        <p14:creationId xmlns:p14="http://schemas.microsoft.com/office/powerpoint/2010/main" val="255017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08111" y="399006"/>
            <a:ext cx="2120918" cy="507480"/>
          </a:xfrm>
        </p:spPr>
        <p:txBody>
          <a:bodyPr>
            <a:normAutofit/>
          </a:bodyPr>
          <a:lstStyle/>
          <a:p>
            <a:r>
              <a:rPr lang="nl-NL" sz="2400">
                <a:latin typeface="+mn-lt"/>
                <a:ea typeface="Arial" charset="0"/>
                <a:cs typeface="Arial" panose="020B0604020202020204" pitchFamily="34" charset="0"/>
              </a:rPr>
              <a:t>INLEIDING</a:t>
            </a:r>
          </a:p>
        </p:txBody>
      </p:sp>
      <p:sp>
        <p:nvSpPr>
          <p:cNvPr id="3" name="Tijdelijke aanduiding voor tekst 2"/>
          <p:cNvSpPr>
            <a:spLocks noGrp="1"/>
          </p:cNvSpPr>
          <p:nvPr>
            <p:ph type="body" sz="half" idx="4294967295"/>
          </p:nvPr>
        </p:nvSpPr>
        <p:spPr>
          <a:xfrm>
            <a:off x="1208111" y="1275376"/>
            <a:ext cx="9775778" cy="5345111"/>
          </a:xfrm>
        </p:spPr>
        <p:txBody>
          <a:bodyPr>
            <a:noAutofit/>
          </a:bodyPr>
          <a:lstStyle/>
          <a:p>
            <a:pPr marL="0" indent="0" algn="just">
              <a:lnSpc>
                <a:spcPct val="100000"/>
              </a:lnSpc>
              <a:buNone/>
            </a:pPr>
            <a:r>
              <a:rPr lang="nl-NL" sz="1600" dirty="0">
                <a:ea typeface="Arial" charset="0"/>
                <a:cs typeface="Arial" panose="020B0604020202020204" pitchFamily="34" charset="0"/>
              </a:rPr>
              <a:t>Dit is jouw persoonlijke project log. Hier leg je de voortgang van jouw project en je persoonlijke leerproces in vast. Op basis daarvan beoordelen wij of je project voldoende is voor je LCS-certificering.</a:t>
            </a:r>
          </a:p>
          <a:p>
            <a:pPr marL="0" indent="0" algn="just">
              <a:lnSpc>
                <a:spcPct val="100000"/>
              </a:lnSpc>
              <a:buNone/>
            </a:pPr>
            <a:r>
              <a:rPr lang="nl-NL" sz="1600" dirty="0">
                <a:ea typeface="Arial" charset="0"/>
                <a:cs typeface="Arial" panose="020B0604020202020204" pitchFamily="34" charset="0"/>
              </a:rPr>
              <a:t>De project log is opgebouwd volgens de fasen van het project (DMAIC) en per fase is er ruimte voor resultaten en een reflectie op wat je in deze fase geleerd hebt. Als je in een fase van koers verandert of andere tools gebruikt, onderbouw dan waarom en toon bewijs van vastlegging en dat dit besproken is met je opdrachtgever. </a:t>
            </a:r>
          </a:p>
          <a:p>
            <a:pPr marL="0" indent="0" algn="just">
              <a:lnSpc>
                <a:spcPct val="100000"/>
              </a:lnSpc>
              <a:buNone/>
            </a:pPr>
            <a:endParaRPr lang="nl-NL" sz="1600" dirty="0">
              <a:ea typeface="Arial" charset="0"/>
              <a:cs typeface="Arial" panose="020B0604020202020204" pitchFamily="34" charset="0"/>
            </a:endParaRPr>
          </a:p>
          <a:p>
            <a:pPr marL="0" indent="0" algn="just">
              <a:lnSpc>
                <a:spcPct val="100000"/>
              </a:lnSpc>
              <a:spcBef>
                <a:spcPts val="0"/>
              </a:spcBef>
              <a:buSzPct val="60000"/>
              <a:buNone/>
              <a:defRPr/>
            </a:pPr>
            <a:r>
              <a:rPr lang="nl-NL" sz="1600" dirty="0">
                <a:ea typeface="Arial" charset="0"/>
                <a:cs typeface="Arial" panose="020B0604020202020204" pitchFamily="34" charset="0"/>
              </a:rPr>
              <a:t>Het invullen van het project log is een verplicht onderdeel voor het behalen van het 1B en 1C certificaat (1B: tot en met de analyse fase, 1C: gehele project log). Je levert je project log uiterlijk een jaar na de laatste </a:t>
            </a:r>
            <a:r>
              <a:rPr lang="nl-NL" sz="1600" dirty="0" err="1">
                <a:ea typeface="Arial" charset="0"/>
                <a:cs typeface="Arial" panose="020B0604020202020204" pitchFamily="34" charset="0"/>
              </a:rPr>
              <a:t>trainingsdag</a:t>
            </a:r>
            <a:r>
              <a:rPr lang="nl-NL" sz="1600" dirty="0">
                <a:ea typeface="Arial" charset="0"/>
                <a:cs typeface="Arial" panose="020B0604020202020204" pitchFamily="34" charset="0"/>
              </a:rPr>
              <a:t> in. Gedurende het project kun je twee keer gebruikmaken van een </a:t>
            </a:r>
            <a:r>
              <a:rPr lang="nl-NL" sz="1600" dirty="0" err="1">
                <a:ea typeface="Arial" charset="0"/>
                <a:cs typeface="Arial" panose="020B0604020202020204" pitchFamily="34" charset="0"/>
              </a:rPr>
              <a:t>coachingsessie</a:t>
            </a:r>
            <a:r>
              <a:rPr lang="nl-NL" sz="1600" dirty="0">
                <a:ea typeface="Arial" charset="0"/>
                <a:cs typeface="Arial" panose="020B0604020202020204" pitchFamily="34" charset="0"/>
              </a:rPr>
              <a:t>.</a:t>
            </a:r>
          </a:p>
          <a:p>
            <a:pPr marL="0" indent="0" algn="just">
              <a:lnSpc>
                <a:spcPct val="100000"/>
              </a:lnSpc>
              <a:spcBef>
                <a:spcPts val="0"/>
              </a:spcBef>
              <a:buSzPct val="60000"/>
              <a:buNone/>
              <a:defRPr/>
            </a:pPr>
            <a:endParaRPr lang="nl-NL" sz="1600" dirty="0">
              <a:ea typeface="Arial" charset="0"/>
              <a:cs typeface="Arial" panose="020B0604020202020204" pitchFamily="34" charset="0"/>
            </a:endParaRPr>
          </a:p>
          <a:p>
            <a:pPr marL="0" indent="0" algn="just">
              <a:lnSpc>
                <a:spcPct val="100000"/>
              </a:lnSpc>
              <a:spcBef>
                <a:spcPts val="0"/>
              </a:spcBef>
              <a:buSzPct val="60000"/>
              <a:buNone/>
              <a:defRPr/>
            </a:pPr>
            <a:r>
              <a:rPr lang="nl-NL" sz="1600" dirty="0">
                <a:ea typeface="Arial" charset="0"/>
                <a:cs typeface="Arial" panose="020B0604020202020204" pitchFamily="34" charset="0"/>
              </a:rPr>
              <a:t>Houd alle voortgang van je project netjes bij, dus vul ‘m niet pas achteraf in. Heel veel succes!</a:t>
            </a:r>
          </a:p>
          <a:p>
            <a:pPr marL="0" indent="0" algn="just">
              <a:lnSpc>
                <a:spcPct val="120000"/>
              </a:lnSpc>
              <a:buNone/>
            </a:pPr>
            <a:endParaRPr lang="nl-NL" sz="1600" dirty="0">
              <a:ea typeface="Arial" charset="0"/>
              <a:cs typeface="Arial" panose="020B0604020202020204" pitchFamily="34" charset="0"/>
            </a:endParaRPr>
          </a:p>
          <a:p>
            <a:pPr marL="0" indent="0" algn="just">
              <a:lnSpc>
                <a:spcPct val="120000"/>
              </a:lnSpc>
              <a:buNone/>
            </a:pPr>
            <a:r>
              <a:rPr lang="nl-NL" sz="1600" dirty="0">
                <a:ea typeface="Arial" charset="0"/>
                <a:cs typeface="Arial" panose="020B0604020202020204" pitchFamily="34" charset="0"/>
              </a:rPr>
              <a:t>Team </a:t>
            </a:r>
            <a:r>
              <a:rPr lang="nl-NL" sz="1600" dirty="0" err="1">
                <a:ea typeface="Arial" charset="0"/>
                <a:cs typeface="Arial" panose="020B0604020202020204" pitchFamily="34" charset="0"/>
              </a:rPr>
              <a:t>Lean</a:t>
            </a:r>
            <a:r>
              <a:rPr lang="nl-NL" sz="1600" dirty="0">
                <a:ea typeface="Arial" charset="0"/>
                <a:cs typeface="Arial" panose="020B0604020202020204" pitchFamily="34" charset="0"/>
              </a:rPr>
              <a:t> People</a:t>
            </a:r>
          </a:p>
        </p:txBody>
      </p:sp>
      <p:pic>
        <p:nvPicPr>
          <p:cNvPr id="6" name="Afbeelding 5" descr="Afbeelding met Lettertype, tekst, teken, geel&#10;&#10;Automatisch gegenereerde beschrijving">
            <a:extLst>
              <a:ext uri="{FF2B5EF4-FFF2-40B4-BE49-F238E27FC236}">
                <a16:creationId xmlns:a16="http://schemas.microsoft.com/office/drawing/2014/main" id="{1A6FEB7E-1D40-5E67-FC3A-919E78F6F06F}"/>
              </a:ext>
            </a:extLst>
          </p:cNvPr>
          <p:cNvPicPr>
            <a:picLocks noChangeAspect="1"/>
          </p:cNvPicPr>
          <p:nvPr/>
        </p:nvPicPr>
        <p:blipFill>
          <a:blip r:embed="rId2"/>
          <a:stretch>
            <a:fillRect/>
          </a:stretch>
        </p:blipFill>
        <p:spPr>
          <a:xfrm>
            <a:off x="11215068" y="5866780"/>
            <a:ext cx="948356" cy="948356"/>
          </a:xfrm>
          <a:prstGeom prst="rect">
            <a:avLst/>
          </a:prstGeom>
        </p:spPr>
      </p:pic>
      <p:cxnSp>
        <p:nvCxnSpPr>
          <p:cNvPr id="7" name="Rechte verbindingslijn 6">
            <a:extLst>
              <a:ext uri="{FF2B5EF4-FFF2-40B4-BE49-F238E27FC236}">
                <a16:creationId xmlns:a16="http://schemas.microsoft.com/office/drawing/2014/main" id="{0C5EF433-25DF-0A4C-3B95-18B715D3904F}"/>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27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DRAAGVLAK CREËREN</a:t>
            </a:r>
            <a:endParaRPr lang="nl-NL" sz="3600">
              <a:latin typeface="Calibri" panose="020F0502020204030204" pitchFamily="34" charset="0"/>
              <a:ea typeface="Arial" charset="0"/>
              <a:cs typeface="Arial" charset="0"/>
            </a:endParaRPr>
          </a:p>
        </p:txBody>
      </p:sp>
      <p:sp>
        <p:nvSpPr>
          <p:cNvPr id="11" name="Tijdelijke aanduiding voor inhoud 2">
            <a:extLst>
              <a:ext uri="{FF2B5EF4-FFF2-40B4-BE49-F238E27FC236}">
                <a16:creationId xmlns:a16="http://schemas.microsoft.com/office/drawing/2014/main" id="{065EA3BF-7E48-D546-AC72-552F79E78298}"/>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Voeg hier eventueel foto’s van de kick off, je stakeholderanalyse of je communicatieplan toe.</a:t>
            </a:r>
          </a:p>
        </p:txBody>
      </p:sp>
      <p:pic>
        <p:nvPicPr>
          <p:cNvPr id="3" name="Afbeelding 2" descr="Afbeelding met Lettertype, tekst, teken, geel&#10;&#10;Automatisch gegenereerde beschrijving">
            <a:extLst>
              <a:ext uri="{FF2B5EF4-FFF2-40B4-BE49-F238E27FC236}">
                <a16:creationId xmlns:a16="http://schemas.microsoft.com/office/drawing/2014/main" id="{EB251315-0744-CDD5-2B9C-AE9EC23F984D}"/>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17D47EB3-FD7C-70B2-65DB-B5A562CA5807}"/>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584EFB2B-5C41-66F4-7D43-8B025C1C47F2}"/>
              </a:ext>
            </a:extLst>
          </p:cNvPr>
          <p:cNvPicPr>
            <a:picLocks noChangeAspect="1"/>
          </p:cNvPicPr>
          <p:nvPr/>
        </p:nvPicPr>
        <p:blipFill>
          <a:blip r:embed="rId4"/>
          <a:stretch>
            <a:fillRect/>
          </a:stretch>
        </p:blipFill>
        <p:spPr>
          <a:xfrm>
            <a:off x="379223" y="1297050"/>
            <a:ext cx="615249" cy="598249"/>
          </a:xfrm>
          <a:prstGeom prst="rect">
            <a:avLst/>
          </a:prstGeom>
        </p:spPr>
      </p:pic>
    </p:spTree>
    <p:extLst>
      <p:ext uri="{BB962C8B-B14F-4D97-AF65-F5344CB8AC3E}">
        <p14:creationId xmlns:p14="http://schemas.microsoft.com/office/powerpoint/2010/main" val="367600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PROJECT CHARTER</a:t>
            </a:r>
            <a:endParaRPr lang="nl-NL" sz="3600">
              <a:latin typeface="Calibri" panose="020F0502020204030204" pitchFamily="34" charset="0"/>
              <a:ea typeface="Arial" charset="0"/>
              <a:cs typeface="Arial" charset="0"/>
            </a:endParaRPr>
          </a:p>
        </p:txBody>
      </p:sp>
      <p:sp>
        <p:nvSpPr>
          <p:cNvPr id="14" name="Rechthoek 13">
            <a:extLst>
              <a:ext uri="{FF2B5EF4-FFF2-40B4-BE49-F238E27FC236}">
                <a16:creationId xmlns:a16="http://schemas.microsoft.com/office/drawing/2014/main" id="{43A29CEC-420B-694F-9759-E8B390EBC339}"/>
              </a:ext>
            </a:extLst>
          </p:cNvPr>
          <p:cNvSpPr/>
          <p:nvPr/>
        </p:nvSpPr>
        <p:spPr>
          <a:xfrm>
            <a:off x="1258387" y="1322471"/>
            <a:ext cx="9372600" cy="4739759"/>
          </a:xfrm>
          <a:prstGeom prst="rect">
            <a:avLst/>
          </a:prstGeom>
        </p:spPr>
        <p:txBody>
          <a:bodyPr wrap="square">
            <a:spAutoFit/>
          </a:bodyPr>
          <a:lstStyle/>
          <a:p>
            <a:pPr algn="just"/>
            <a:r>
              <a:rPr lang="nl-NL" sz="1600" dirty="0">
                <a:latin typeface="Calibri" panose="020F0502020204030204" pitchFamily="34" charset="0"/>
                <a:ea typeface="Arial" charset="0"/>
                <a:cs typeface="Arial" charset="0"/>
              </a:rPr>
              <a:t>Leg alle verzamelde informatie vast op 1 A4: de project charter. </a:t>
            </a:r>
          </a:p>
          <a:p>
            <a:pPr algn="just">
              <a:lnSpc>
                <a:spcPct val="150000"/>
              </a:lnSpc>
            </a:pPr>
            <a:endParaRPr lang="nl-NL" sz="1600" dirty="0">
              <a:latin typeface="Calibri" panose="020F0502020204030204" pitchFamily="34" charset="0"/>
              <a:ea typeface="Arial" charset="0"/>
              <a:cs typeface="Arial" charset="0"/>
            </a:endParaRPr>
          </a:p>
          <a:p>
            <a:pPr algn="just">
              <a:lnSpc>
                <a:spcPct val="150000"/>
              </a:lnSpc>
              <a:buSzPct val="60000"/>
            </a:pPr>
            <a:r>
              <a:rPr lang="nl-NL" sz="1600" dirty="0">
                <a:latin typeface="Calibri" panose="020F0502020204030204" pitchFamily="34" charset="0"/>
                <a:ea typeface="Arial" charset="0"/>
                <a:cs typeface="Arial" charset="0"/>
              </a:rPr>
              <a:t>Het volgende moet minimaal in een project charter staan:</a:t>
            </a:r>
          </a:p>
          <a:p>
            <a:pPr marL="285750" indent="-285750" algn="just">
              <a:lnSpc>
                <a:spcPct val="150000"/>
              </a:lnSpc>
              <a:buClr>
                <a:schemeClr val="tx1"/>
              </a:buClr>
              <a:buSzPct val="60000"/>
              <a:buFont typeface=".Lucida Grande UI Regular"/>
              <a:buChar char="◆"/>
            </a:pPr>
            <a:r>
              <a:rPr lang="nl-NL" sz="1600" dirty="0">
                <a:latin typeface="Calibri" panose="020F0502020204030204" pitchFamily="34" charset="0"/>
                <a:ea typeface="Arial" charset="0"/>
                <a:cs typeface="Arial" charset="0"/>
              </a:rPr>
              <a:t>Probleemstelling</a:t>
            </a:r>
          </a:p>
          <a:p>
            <a:pPr marL="285750" indent="-285750" algn="just">
              <a:lnSpc>
                <a:spcPct val="150000"/>
              </a:lnSpc>
              <a:buClr>
                <a:schemeClr val="tx1"/>
              </a:buClr>
              <a:buSzPct val="60000"/>
              <a:buFont typeface=".Lucida Grande UI Regular"/>
              <a:buChar char="◆"/>
            </a:pPr>
            <a:r>
              <a:rPr lang="nl-NL" sz="1600" dirty="0">
                <a:latin typeface="Calibri" panose="020F0502020204030204" pitchFamily="34" charset="0"/>
                <a:ea typeface="Arial" charset="0"/>
                <a:cs typeface="Arial" charset="0"/>
              </a:rPr>
              <a:t>Scope</a:t>
            </a:r>
          </a:p>
          <a:p>
            <a:pPr marL="285750" indent="-285750" algn="just">
              <a:lnSpc>
                <a:spcPct val="150000"/>
              </a:lnSpc>
              <a:buClr>
                <a:schemeClr val="tx1"/>
              </a:buClr>
              <a:buSzPct val="60000"/>
              <a:buFont typeface=".Lucida Grande UI Regular"/>
              <a:buChar char="◆"/>
            </a:pPr>
            <a:r>
              <a:rPr lang="nl-NL" sz="1600" dirty="0">
                <a:latin typeface="Calibri" panose="020F0502020204030204" pitchFamily="34" charset="0"/>
                <a:ea typeface="Arial" charset="0"/>
                <a:cs typeface="Arial" charset="0"/>
              </a:rPr>
              <a:t>Projectdoelstelling</a:t>
            </a:r>
          </a:p>
          <a:p>
            <a:pPr marL="285750" indent="-285750" algn="just">
              <a:lnSpc>
                <a:spcPct val="150000"/>
              </a:lnSpc>
              <a:buClr>
                <a:schemeClr val="tx1"/>
              </a:buClr>
              <a:buSzPct val="60000"/>
              <a:buFont typeface=".Lucida Grande UI Regular"/>
              <a:buChar char="◆"/>
            </a:pPr>
            <a:r>
              <a:rPr lang="nl-NL" sz="1600" dirty="0">
                <a:latin typeface="Calibri" panose="020F0502020204030204" pitchFamily="34" charset="0"/>
                <a:ea typeface="Arial" charset="0"/>
                <a:cs typeface="Arial" charset="0"/>
              </a:rPr>
              <a:t>Team</a:t>
            </a:r>
          </a:p>
          <a:p>
            <a:pPr marL="285750" indent="-285750" algn="just">
              <a:lnSpc>
                <a:spcPct val="150000"/>
              </a:lnSpc>
              <a:buClr>
                <a:schemeClr val="tx1"/>
              </a:buClr>
              <a:buSzPct val="60000"/>
              <a:buFont typeface=".Lucida Grande UI Regular"/>
              <a:buChar char="◆"/>
            </a:pPr>
            <a:r>
              <a:rPr lang="nl-NL" sz="1600" dirty="0">
                <a:latin typeface="Calibri" panose="020F0502020204030204" pitchFamily="34" charset="0"/>
                <a:ea typeface="Arial" charset="0"/>
                <a:cs typeface="Arial" charset="0"/>
              </a:rPr>
              <a:t>Planning op hoofdlijnen</a:t>
            </a:r>
          </a:p>
          <a:p>
            <a:pPr marL="285750" indent="-285750" algn="just">
              <a:lnSpc>
                <a:spcPct val="150000"/>
              </a:lnSpc>
              <a:buClr>
                <a:schemeClr val="tx1"/>
              </a:buClr>
              <a:buSzPct val="60000"/>
              <a:buFont typeface=".Lucida Grande UI Regular"/>
              <a:buChar char="◆"/>
            </a:pPr>
            <a:r>
              <a:rPr lang="nl-NL" sz="1600" dirty="0">
                <a:latin typeface="Calibri" panose="020F0502020204030204" pitchFamily="34" charset="0"/>
                <a:ea typeface="Arial" charset="0"/>
                <a:cs typeface="Arial" charset="0"/>
              </a:rPr>
              <a:t>Proceseigenaar</a:t>
            </a:r>
          </a:p>
          <a:p>
            <a:pPr marL="285750" indent="-285750" algn="just">
              <a:lnSpc>
                <a:spcPct val="150000"/>
              </a:lnSpc>
              <a:buClr>
                <a:schemeClr val="tx1"/>
              </a:buClr>
              <a:buSzPct val="60000"/>
              <a:buFont typeface=".Lucida Grande UI Regular"/>
              <a:buChar char="◆"/>
            </a:pPr>
            <a:r>
              <a:rPr lang="nl-NL" sz="1600" dirty="0">
                <a:latin typeface="Calibri" panose="020F0502020204030204" pitchFamily="34" charset="0"/>
                <a:ea typeface="Arial" charset="0"/>
                <a:cs typeface="Arial" charset="0"/>
              </a:rPr>
              <a:t>Opdrachtgever </a:t>
            </a:r>
          </a:p>
          <a:p>
            <a:pPr marL="232178" indent="-232178" algn="just">
              <a:buClr>
                <a:srgbClr val="FFEC86"/>
              </a:buClr>
              <a:buFont typeface="LucidaGrande" charset="0"/>
              <a:buChar char="◆"/>
            </a:pPr>
            <a:endParaRPr lang="nl-NL" dirty="0">
              <a:latin typeface="Arial" charset="0"/>
              <a:ea typeface="Arial" charset="0"/>
              <a:cs typeface="Arial" charset="0"/>
            </a:endParaRPr>
          </a:p>
          <a:p>
            <a:pPr marL="232178" indent="-232178" algn="just">
              <a:buClr>
                <a:srgbClr val="FFEC86"/>
              </a:buClr>
              <a:buFont typeface="LucidaGrande" charset="0"/>
              <a:buChar char="◆"/>
            </a:pPr>
            <a:endParaRPr lang="nl-NL" dirty="0">
              <a:latin typeface="Arial" charset="0"/>
              <a:ea typeface="Arial" charset="0"/>
              <a:cs typeface="Arial" charset="0"/>
            </a:endParaRPr>
          </a:p>
          <a:p>
            <a:pPr marL="232178" indent="-232178" algn="just">
              <a:buClr>
                <a:srgbClr val="FFEC86"/>
              </a:buClr>
              <a:buFont typeface="LucidaGrande" charset="0"/>
              <a:buChar char="◆"/>
            </a:pPr>
            <a:endParaRPr lang="nl-NL" dirty="0">
              <a:latin typeface="Arial" charset="0"/>
              <a:ea typeface="Arial" charset="0"/>
              <a:cs typeface="Arial" charset="0"/>
            </a:endParaRPr>
          </a:p>
          <a:p>
            <a:pPr algn="just">
              <a:buClr>
                <a:srgbClr val="FFEC86"/>
              </a:buClr>
            </a:pPr>
            <a:r>
              <a:rPr lang="nl-NL" sz="1600" dirty="0">
                <a:solidFill>
                  <a:schemeClr val="bg1">
                    <a:lumMod val="50000"/>
                  </a:schemeClr>
                </a:solidFill>
                <a:latin typeface="Calibri" panose="020F0502020204030204" pitchFamily="34" charset="0"/>
                <a:ea typeface="Arial" charset="0"/>
                <a:cs typeface="Arial" charset="0"/>
              </a:rPr>
              <a:t>    Vul de project charter volledig in op de volgende pagina.</a:t>
            </a:r>
            <a:endParaRPr lang="nl-NL" dirty="0">
              <a:latin typeface="Arial"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9E68E6B3-AFAF-5B4A-CAF5-C4CDE2C3C580}"/>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F2F99853-1057-9CEE-88E4-F310C370F3B7}"/>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413CC38E-A7A3-031E-E422-4394CD30BA6E}"/>
              </a:ext>
            </a:extLst>
          </p:cNvPr>
          <p:cNvPicPr>
            <a:picLocks noChangeAspect="1"/>
          </p:cNvPicPr>
          <p:nvPr/>
        </p:nvPicPr>
        <p:blipFill>
          <a:blip r:embed="rId4"/>
          <a:stretch>
            <a:fillRect/>
          </a:stretch>
        </p:blipFill>
        <p:spPr>
          <a:xfrm>
            <a:off x="366681" y="5567655"/>
            <a:ext cx="615249" cy="598249"/>
          </a:xfrm>
          <a:prstGeom prst="rect">
            <a:avLst/>
          </a:prstGeom>
        </p:spPr>
      </p:pic>
    </p:spTree>
    <p:extLst>
      <p:ext uri="{BB962C8B-B14F-4D97-AF65-F5344CB8AC3E}">
        <p14:creationId xmlns:p14="http://schemas.microsoft.com/office/powerpoint/2010/main" val="61034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600185" y="232889"/>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PROJECT CHARTER</a:t>
            </a:r>
            <a:endParaRPr lang="nl-NL" sz="3600">
              <a:latin typeface="Calibri" panose="020F0502020204030204" pitchFamily="34" charset="0"/>
              <a:ea typeface="Arial" charset="0"/>
              <a:cs typeface="Arial" charset="0"/>
            </a:endParaRPr>
          </a:p>
        </p:txBody>
      </p:sp>
      <p:sp>
        <p:nvSpPr>
          <p:cNvPr id="25" name="Rectangle 23">
            <a:extLst>
              <a:ext uri="{FF2B5EF4-FFF2-40B4-BE49-F238E27FC236}">
                <a16:creationId xmlns:a16="http://schemas.microsoft.com/office/drawing/2014/main" id="{03A85A22-A0C6-D142-9436-EFCC02454245}"/>
              </a:ext>
            </a:extLst>
          </p:cNvPr>
          <p:cNvSpPr>
            <a:spLocks noChangeArrowheads="1"/>
          </p:cNvSpPr>
          <p:nvPr>
            <p:custDataLst>
              <p:tags r:id="rId1"/>
            </p:custDataLst>
          </p:nvPr>
        </p:nvSpPr>
        <p:spPr bwMode="gray">
          <a:xfrm>
            <a:off x="1692141" y="5277445"/>
            <a:ext cx="3117577" cy="1500188"/>
          </a:xfrm>
          <a:prstGeom prst="rect">
            <a:avLst/>
          </a:prstGeom>
          <a:noFill/>
          <a:ln w="9525" algn="ctr">
            <a:noFill/>
            <a:miter lim="800000"/>
            <a:headEnd/>
            <a:tailEnd/>
          </a:ln>
          <a:effectLst/>
        </p:spPr>
        <p:txBody>
          <a:bodyPr lIns="0" tIns="0" rIns="0" bIns="0"/>
          <a:lstStyle/>
          <a:p>
            <a:pPr defTabSz="881329">
              <a:buClr>
                <a:srgbClr val="000000"/>
              </a:buClr>
              <a:buSzPct val="125000"/>
              <a:defRPr/>
            </a:pPr>
            <a:endParaRPr lang="nl-NL" sz="562" kern="0">
              <a:solidFill>
                <a:schemeClr val="bg2">
                  <a:lumMod val="50000"/>
                </a:schemeClr>
              </a:solidFill>
              <a:latin typeface="Arial Rounded MT Bold" panose="020F0704030504030204" pitchFamily="34" charset="77"/>
              <a:cs typeface="Helvetica"/>
            </a:endParaRPr>
          </a:p>
        </p:txBody>
      </p:sp>
      <p:cxnSp>
        <p:nvCxnSpPr>
          <p:cNvPr id="2" name="Rechte verbindingslijn 1">
            <a:extLst>
              <a:ext uri="{FF2B5EF4-FFF2-40B4-BE49-F238E27FC236}">
                <a16:creationId xmlns:a16="http://schemas.microsoft.com/office/drawing/2014/main" id="{094E34BF-220D-21D9-A3F1-B3308660A575}"/>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cirkel, Graphics&#10;&#10;Automatisch gegenereerde beschrijving">
            <a:extLst>
              <a:ext uri="{FF2B5EF4-FFF2-40B4-BE49-F238E27FC236}">
                <a16:creationId xmlns:a16="http://schemas.microsoft.com/office/drawing/2014/main" id="{288A24BA-12D4-01C0-61C4-C5539F25913C}"/>
              </a:ext>
            </a:extLst>
          </p:cNvPr>
          <p:cNvPicPr>
            <a:picLocks noChangeAspect="1"/>
          </p:cNvPicPr>
          <p:nvPr/>
        </p:nvPicPr>
        <p:blipFill>
          <a:blip r:embed="rId4"/>
          <a:stretch>
            <a:fillRect/>
          </a:stretch>
        </p:blipFill>
        <p:spPr>
          <a:xfrm>
            <a:off x="379223" y="1297050"/>
            <a:ext cx="615249" cy="598249"/>
          </a:xfrm>
          <a:prstGeom prst="rect">
            <a:avLst/>
          </a:prstGeom>
        </p:spPr>
      </p:pic>
      <p:sp>
        <p:nvSpPr>
          <p:cNvPr id="4" name="Tijdelijke aanduiding voor inhoud 2">
            <a:extLst>
              <a:ext uri="{FF2B5EF4-FFF2-40B4-BE49-F238E27FC236}">
                <a16:creationId xmlns:a16="http://schemas.microsoft.com/office/drawing/2014/main" id="{9EC35DC6-8879-EAB0-C3AD-015A330E5863}"/>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Calibri" panose="020F0502020204030204" pitchFamily="34" charset="0"/>
                <a:ea typeface="Arial" charset="0"/>
                <a:cs typeface="Arial" charset="0"/>
              </a:rPr>
              <a:t>Voeg hier een schermafbeelding in van de ingevulde project charter (die kun je downloaden bij FORMATS op de leeromgeving).</a:t>
            </a:r>
            <a:endParaRPr lang="nl-NL" sz="1800" dirty="0">
              <a:solidFill>
                <a:schemeClr val="bg1">
                  <a:lumMod val="50000"/>
                </a:schemeClr>
              </a:solidFill>
              <a:latin typeface="Calibri" panose="020F0502020204030204" pitchFamily="34" charset="0"/>
              <a:ea typeface="Arial" charset="0"/>
              <a:cs typeface="Arial" charset="0"/>
            </a:endParaRPr>
          </a:p>
        </p:txBody>
      </p:sp>
    </p:spTree>
    <p:extLst>
      <p:ext uri="{BB962C8B-B14F-4D97-AF65-F5344CB8AC3E}">
        <p14:creationId xmlns:p14="http://schemas.microsoft.com/office/powerpoint/2010/main" val="109190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REFLECTIE</a:t>
            </a:r>
            <a:endParaRPr lang="nl-NL" sz="3600">
              <a:latin typeface="Calibri" panose="020F0502020204030204" pitchFamily="34" charset="0"/>
              <a:ea typeface="Arial" charset="0"/>
              <a:cs typeface="Arial" charset="0"/>
            </a:endParaRPr>
          </a:p>
        </p:txBody>
      </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2334392573"/>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dirty="0">
                          <a:latin typeface="Calibri" panose="020F0502020204030204" pitchFamily="34" charset="0"/>
                          <a:ea typeface="Arial" charset="0"/>
                          <a:cs typeface="Arial" charset="0"/>
                        </a:rPr>
                        <a:t>Wat was jouw belangrijkste leerdoel in de </a:t>
                      </a:r>
                      <a:r>
                        <a:rPr lang="nl-NL" sz="1300" b="0" i="0" dirty="0" err="1">
                          <a:latin typeface="Calibri" panose="020F0502020204030204" pitchFamily="34" charset="0"/>
                          <a:ea typeface="Arial" charset="0"/>
                          <a:cs typeface="Arial" charset="0"/>
                        </a:rPr>
                        <a:t>define</a:t>
                      </a:r>
                      <a:r>
                        <a:rPr lang="nl-NL" sz="1300" b="0" i="0" dirty="0">
                          <a:latin typeface="Calibri" panose="020F0502020204030204" pitchFamily="34" charset="0"/>
                          <a:ea typeface="Arial" charset="0"/>
                          <a:cs typeface="Arial" charset="0"/>
                        </a:rPr>
                        <a:t> fase?</a:t>
                      </a:r>
                    </a:p>
                  </a:txBody>
                  <a:tcPr marL="74295" marR="74295" marT="37148" marB="37148">
                    <a:solidFill>
                      <a:srgbClr val="E9F6FF">
                        <a:alpha val="49804"/>
                      </a:srgbClr>
                    </a:solidFill>
                  </a:tcPr>
                </a:tc>
                <a:extLst>
                  <a:ext uri="{0D108BD9-81ED-4DB2-BD59-A6C34878D82A}">
                    <a16:rowId xmlns:a16="http://schemas.microsoft.com/office/drawing/2014/main" val="10000"/>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a:latin typeface="Calibri" panose="020F0502020204030204" pitchFamily="34" charset="0"/>
                          <a:ea typeface="Arial" charset="0"/>
                          <a:cs typeface="Arial" charset="0"/>
                        </a:rPr>
                        <a:t>Hoe verwachtte je dat het zou gaan?</a:t>
                      </a:r>
                    </a:p>
                  </a:txBody>
                  <a:tcPr marL="74295" marR="74295" marT="37148" marB="37148">
                    <a:solidFill>
                      <a:srgbClr val="E9F6FF">
                        <a:alpha val="50196"/>
                      </a:srgbClr>
                    </a:solidFill>
                  </a:tcPr>
                </a:tc>
                <a:extLst>
                  <a:ext uri="{0D108BD9-81ED-4DB2-BD59-A6C34878D82A}">
                    <a16:rowId xmlns:a16="http://schemas.microsoft.com/office/drawing/2014/main" val="10002"/>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a:latin typeface="Calibri" panose="020F0502020204030204" pitchFamily="34" charset="0"/>
                          <a:ea typeface="Arial" charset="0"/>
                          <a:cs typeface="Arial" charset="0"/>
                        </a:rPr>
                        <a:t>Hoe ging het? </a:t>
                      </a:r>
                    </a:p>
                  </a:txBody>
                  <a:tcPr marL="74295" marR="74295" marT="37148" marB="37148">
                    <a:solidFill>
                      <a:srgbClr val="E9F6FF">
                        <a:alpha val="50196"/>
                      </a:srgbClr>
                    </a:solidFill>
                  </a:tcPr>
                </a:tc>
                <a:extLst>
                  <a:ext uri="{0D108BD9-81ED-4DB2-BD59-A6C34878D82A}">
                    <a16:rowId xmlns:a16="http://schemas.microsoft.com/office/drawing/2014/main" val="10004"/>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a:latin typeface="Calibri" panose="020F0502020204030204" pitchFamily="34" charset="0"/>
                          <a:ea typeface="Arial" charset="0"/>
                          <a:cs typeface="Arial" charset="0"/>
                        </a:rPr>
                        <a:t>Wat heb je ervan geleerd en wat zou je de volgende keer anders aanpakken?</a:t>
                      </a:r>
                    </a:p>
                  </a:txBody>
                  <a:tcPr marL="74295" marR="74295" marT="37148" marB="37148">
                    <a:solidFill>
                      <a:srgbClr val="E9F6FF">
                        <a:alpha val="50196"/>
                      </a:srgbClr>
                    </a:solidFill>
                  </a:tcPr>
                </a:tc>
                <a:extLst>
                  <a:ext uri="{0D108BD9-81ED-4DB2-BD59-A6C34878D82A}">
                    <a16:rowId xmlns:a16="http://schemas.microsoft.com/office/drawing/2014/main" val="10006"/>
                  </a:ext>
                </a:extLst>
              </a:tr>
              <a:tr h="867087">
                <a:tc>
                  <a:txBody>
                    <a:bodyPr/>
                    <a:lstStyle/>
                    <a:p>
                      <a:endParaRPr lang="nl-NL" sz="1300" b="0" i="0" dirty="0">
                        <a:latin typeface="Calibri" panose="020F0502020204030204" pitchFamily="34" charset="0"/>
                        <a:ea typeface="Arial" charset="0"/>
                        <a:cs typeface="Arial" charset="0"/>
                      </a:endParaRPr>
                    </a:p>
                    <a:p>
                      <a:endParaRPr lang="nl-NL" sz="1300" b="0" i="0" dirty="0">
                        <a:latin typeface="Calibri" panose="020F0502020204030204" pitchFamily="34" charset="0"/>
                        <a:ea typeface="Arial" charset="0"/>
                        <a:cs typeface="Arial" charset="0"/>
                      </a:endParaRPr>
                    </a:p>
                    <a:p>
                      <a:endParaRPr lang="nl-NL" sz="1300" b="0" i="0" dirty="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pic>
        <p:nvPicPr>
          <p:cNvPr id="3" name="Afbeelding 2" descr="Afbeelding met Lettertype, tekst, teken, geel&#10;&#10;Automatisch gegenereerde beschrijving">
            <a:extLst>
              <a:ext uri="{FF2B5EF4-FFF2-40B4-BE49-F238E27FC236}">
                <a16:creationId xmlns:a16="http://schemas.microsoft.com/office/drawing/2014/main" id="{CFBFC261-EAFC-19F1-36FB-3EE9AE5602C7}"/>
              </a:ext>
            </a:extLst>
          </p:cNvPr>
          <p:cNvPicPr>
            <a:picLocks noChangeAspect="1"/>
          </p:cNvPicPr>
          <p:nvPr/>
        </p:nvPicPr>
        <p:blipFill>
          <a:blip r:embed="rId3"/>
          <a:stretch>
            <a:fillRect/>
          </a:stretch>
        </p:blipFill>
        <p:spPr>
          <a:xfrm>
            <a:off x="11215068" y="5866780"/>
            <a:ext cx="948356" cy="948356"/>
          </a:xfrm>
          <a:prstGeom prst="rect">
            <a:avLst/>
          </a:prstGeom>
        </p:spPr>
      </p:pic>
    </p:spTree>
    <p:extLst>
      <p:ext uri="{BB962C8B-B14F-4D97-AF65-F5344CB8AC3E}">
        <p14:creationId xmlns:p14="http://schemas.microsoft.com/office/powerpoint/2010/main" val="271861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4D7C2-E5EB-7922-6FAF-A84B86D276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F32D33-D3ED-E2E7-6F5E-99F63499954D}"/>
              </a:ext>
            </a:extLst>
          </p:cNvPr>
          <p:cNvSpPr>
            <a:spLocks noGrp="1"/>
          </p:cNvSpPr>
          <p:nvPr>
            <p:ph type="ctrTitle"/>
          </p:nvPr>
        </p:nvSpPr>
        <p:spPr/>
        <p:txBody>
          <a:bodyPr/>
          <a:lstStyle/>
          <a:p>
            <a:r>
              <a:rPr lang="nl-NL" sz="4800" b="1">
                <a:latin typeface="+mn-lt"/>
              </a:rPr>
              <a:t>MEASURE</a:t>
            </a:r>
          </a:p>
        </p:txBody>
      </p:sp>
      <p:pic>
        <p:nvPicPr>
          <p:cNvPr id="5" name="Afbeelding 4" descr="Afbeelding met tekenfilm, clipart, illustratie, tekening&#10;&#10;Automatisch gegenereerde beschrijving">
            <a:extLst>
              <a:ext uri="{FF2B5EF4-FFF2-40B4-BE49-F238E27FC236}">
                <a16:creationId xmlns:a16="http://schemas.microsoft.com/office/drawing/2014/main" id="{839865DB-D26F-D084-34EE-B3E018294E83}"/>
              </a:ext>
            </a:extLst>
          </p:cNvPr>
          <p:cNvPicPr>
            <a:picLocks noChangeAspect="1"/>
          </p:cNvPicPr>
          <p:nvPr/>
        </p:nvPicPr>
        <p:blipFill>
          <a:blip r:embed="rId2"/>
          <a:stretch>
            <a:fillRect/>
          </a:stretch>
        </p:blipFill>
        <p:spPr>
          <a:xfrm>
            <a:off x="7687816" y="2316163"/>
            <a:ext cx="4504184" cy="4743450"/>
          </a:xfrm>
          <a:prstGeom prst="rect">
            <a:avLst/>
          </a:prstGeom>
        </p:spPr>
      </p:pic>
    </p:spTree>
    <p:extLst>
      <p:ext uri="{BB962C8B-B14F-4D97-AF65-F5344CB8AC3E}">
        <p14:creationId xmlns:p14="http://schemas.microsoft.com/office/powerpoint/2010/main" val="255963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258387" y="1259427"/>
            <a:ext cx="9495649" cy="5149849"/>
          </a:xfrm>
        </p:spPr>
        <p:txBody>
          <a:bodyPr>
            <a:normAutofit/>
          </a:bodyPr>
          <a:lstStyle/>
          <a:p>
            <a:pPr marL="0" indent="0" algn="just">
              <a:lnSpc>
                <a:spcPct val="120000"/>
              </a:lnSpc>
              <a:buNone/>
            </a:pPr>
            <a:r>
              <a:rPr lang="nl-NL" sz="1700">
                <a:latin typeface="Calibri" panose="020F0502020204030204" pitchFamily="34" charset="0"/>
                <a:ea typeface="Arial" charset="0"/>
                <a:cs typeface="Arial" charset="0"/>
              </a:rPr>
              <a:t>DOEL</a:t>
            </a:r>
          </a:p>
          <a:p>
            <a:pPr marL="0" indent="0" algn="just">
              <a:lnSpc>
                <a:spcPct val="120000"/>
              </a:lnSpc>
              <a:buNone/>
            </a:pPr>
            <a:r>
              <a:rPr lang="nl-NL" sz="1700">
                <a:latin typeface="Calibri" panose="020F0502020204030204" pitchFamily="34" charset="0"/>
                <a:ea typeface="Arial" charset="0"/>
                <a:cs typeface="Arial" charset="0"/>
              </a:rPr>
              <a:t>De huidige situatie in kaart brengen.</a:t>
            </a:r>
          </a:p>
          <a:p>
            <a:pPr marL="0" indent="0" algn="just">
              <a:lnSpc>
                <a:spcPct val="120000"/>
              </a:lnSpc>
              <a:buNone/>
            </a:pPr>
            <a:endParaRPr lang="nl-NL" sz="1700">
              <a:latin typeface="Calibri" panose="020F0502020204030204" pitchFamily="34" charset="0"/>
              <a:ea typeface="Arial" charset="0"/>
              <a:cs typeface="Arial" charset="0"/>
            </a:endParaRPr>
          </a:p>
          <a:p>
            <a:pPr marL="0" indent="0" algn="just">
              <a:lnSpc>
                <a:spcPct val="120000"/>
              </a:lnSpc>
              <a:buNone/>
            </a:pPr>
            <a:r>
              <a:rPr lang="nl-NL" sz="1700">
                <a:latin typeface="Calibri" panose="020F0502020204030204" pitchFamily="34" charset="0"/>
                <a:ea typeface="Arial" charset="0"/>
                <a:cs typeface="Arial" charset="0"/>
              </a:rPr>
              <a:t>TOOLS &amp; TECHNIEKEN</a:t>
            </a:r>
          </a:p>
          <a:p>
            <a:pPr>
              <a:buSzPct val="60000"/>
              <a:buFont typeface=".Lucida Grande UI Regular"/>
              <a:buChar char="◆"/>
            </a:pPr>
            <a:r>
              <a:rPr lang="nl-NL" sz="1600">
                <a:latin typeface="Calibri" panose="020F0502020204030204" pitchFamily="34" charset="0"/>
                <a:ea typeface="Arial" charset="0"/>
                <a:cs typeface="Arial" charset="0"/>
              </a:rPr>
              <a:t>Value stream map (</a:t>
            </a:r>
            <a:r>
              <a:rPr lang="nl-NL" sz="1600" err="1">
                <a:latin typeface="Calibri" panose="020F0502020204030204" pitchFamily="34" charset="0"/>
                <a:ea typeface="Arial" charset="0"/>
                <a:cs typeface="Arial" charset="0"/>
              </a:rPr>
              <a:t>current</a:t>
            </a:r>
            <a:r>
              <a:rPr lang="nl-NL" sz="1600">
                <a:latin typeface="Calibri" panose="020F0502020204030204" pitchFamily="34" charset="0"/>
                <a:ea typeface="Arial" charset="0"/>
                <a:cs typeface="Arial" charset="0"/>
              </a:rPr>
              <a:t> state)</a:t>
            </a:r>
          </a:p>
          <a:p>
            <a:pPr>
              <a:buSzPct val="60000"/>
              <a:buFont typeface=".Lucida Grande UI Regular"/>
              <a:buChar char="◆"/>
            </a:pPr>
            <a:r>
              <a:rPr lang="nl-NL" sz="1600">
                <a:latin typeface="Calibri" panose="020F0502020204030204" pitchFamily="34" charset="0"/>
                <a:ea typeface="Arial" charset="0"/>
                <a:cs typeface="Arial" charset="0"/>
              </a:rPr>
              <a:t>Performance </a:t>
            </a:r>
            <a:r>
              <a:rPr lang="nl-NL" sz="1600" err="1">
                <a:latin typeface="Calibri" panose="020F0502020204030204" pitchFamily="34" charset="0"/>
                <a:ea typeface="Arial" charset="0"/>
                <a:cs typeface="Arial" charset="0"/>
              </a:rPr>
              <a:t>metrics</a:t>
            </a:r>
            <a:endParaRPr lang="nl-NL" sz="1600">
              <a:latin typeface="Calibri" panose="020F0502020204030204" pitchFamily="34" charset="0"/>
              <a:ea typeface="Arial" charset="0"/>
              <a:cs typeface="Arial" charset="0"/>
            </a:endParaRPr>
          </a:p>
          <a:p>
            <a:pPr>
              <a:buSzPct val="60000"/>
              <a:buFont typeface=".Lucida Grande UI Regular"/>
              <a:buChar char="◆"/>
            </a:pPr>
            <a:r>
              <a:rPr lang="nl-NL" sz="1600">
                <a:latin typeface="Calibri" panose="020F0502020204030204" pitchFamily="34" charset="0"/>
                <a:ea typeface="Arial" charset="0"/>
                <a:cs typeface="Arial" charset="0"/>
              </a:rPr>
              <a:t>Meetplan</a:t>
            </a:r>
          </a:p>
          <a:p>
            <a:pPr>
              <a:buSzPct val="60000"/>
              <a:buFont typeface=".Lucida Grande UI Regular"/>
              <a:buChar char="◆"/>
            </a:pPr>
            <a:r>
              <a:rPr lang="nl-NL" sz="1600" err="1">
                <a:latin typeface="Calibri" panose="020F0502020204030204" pitchFamily="34" charset="0"/>
                <a:ea typeface="Arial" charset="0"/>
                <a:cs typeface="Arial" charset="0"/>
              </a:rPr>
              <a:t>Minitab</a:t>
            </a:r>
            <a:endParaRPr lang="nl-NL" sz="1600">
              <a:latin typeface="Calibri" panose="020F0502020204030204" pitchFamily="34" charset="0"/>
              <a:ea typeface="Arial" charset="0"/>
              <a:cs typeface="Arial" charset="0"/>
            </a:endParaRPr>
          </a:p>
          <a:p>
            <a:pPr>
              <a:buSzPct val="60000"/>
              <a:buFont typeface=".Lucida Grande UI Regular"/>
              <a:buChar char="◆"/>
            </a:pPr>
            <a:r>
              <a:rPr lang="nl-NL" sz="1600">
                <a:latin typeface="Calibri" panose="020F0502020204030204" pitchFamily="34" charset="0"/>
                <a:ea typeface="Arial" charset="0"/>
                <a:cs typeface="Arial" charset="0"/>
              </a:rPr>
              <a:t>Meetsysteem analyse</a:t>
            </a:r>
          </a:p>
          <a:p>
            <a:pPr>
              <a:buSzPct val="60000"/>
              <a:buFont typeface=".Lucida Grande UI Regular"/>
              <a:buChar char="◆"/>
            </a:pPr>
            <a:r>
              <a:rPr lang="nl-NL" sz="1600">
                <a:latin typeface="Calibri" panose="020F0502020204030204" pitchFamily="34" charset="0"/>
                <a:ea typeface="Arial" charset="0"/>
                <a:cs typeface="Arial" charset="0"/>
              </a:rPr>
              <a:t>Flatfile</a:t>
            </a:r>
          </a:p>
          <a:p>
            <a:pPr>
              <a:buSzPct val="60000"/>
              <a:buFont typeface=".Lucida Grande UI Regular"/>
              <a:buChar char="◆"/>
            </a:pPr>
            <a:r>
              <a:rPr lang="nl-NL" sz="1600">
                <a:latin typeface="Calibri" panose="020F0502020204030204" pitchFamily="34" charset="0"/>
                <a:ea typeface="Arial" charset="0"/>
                <a:cs typeface="Arial" charset="0"/>
              </a:rPr>
              <a:t>Projectcharter</a:t>
            </a:r>
          </a:p>
          <a:p>
            <a:endParaRPr lang="nl-NL">
              <a:latin typeface="Arial" charset="0"/>
              <a:ea typeface="Arial" charset="0"/>
              <a:cs typeface="Arial" charset="0"/>
            </a:endParaRPr>
          </a:p>
        </p:txBody>
      </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OVERZICHT</a:t>
            </a:r>
            <a:endParaRPr lang="nl-NL" sz="3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2E19DD94-E2BA-3CE3-7CE2-7CBE41DBB55C}"/>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51B3D51A-8268-59B2-8E54-415643BEC9DF}"/>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90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VALUE STREAM MAP (VSM)</a:t>
            </a:r>
            <a:endParaRPr lang="nl-NL" sz="3600">
              <a:latin typeface="Calibri" panose="020F0502020204030204" pitchFamily="34" charset="0"/>
              <a:ea typeface="Arial" charset="0"/>
              <a:cs typeface="Arial" charset="0"/>
            </a:endParaRPr>
          </a:p>
        </p:txBody>
      </p:sp>
      <p:sp>
        <p:nvSpPr>
          <p:cNvPr id="22" name="Tijdelijke aanduiding voor inhoud 2">
            <a:extLst>
              <a:ext uri="{FF2B5EF4-FFF2-40B4-BE49-F238E27FC236}">
                <a16:creationId xmlns:a16="http://schemas.microsoft.com/office/drawing/2014/main" id="{3469D4A6-4597-A240-9836-652C7A18D98F}"/>
              </a:ext>
            </a:extLst>
          </p:cNvPr>
          <p:cNvSpPr>
            <a:spLocks noGrp="1"/>
          </p:cNvSpPr>
          <p:nvPr>
            <p:ph idx="1"/>
          </p:nvPr>
        </p:nvSpPr>
        <p:spPr>
          <a:xfrm>
            <a:off x="1258387" y="1253331"/>
            <a:ext cx="9123947" cy="4351338"/>
          </a:xfrm>
        </p:spPr>
        <p:txBody>
          <a:bodyPr>
            <a:normAutofit/>
          </a:bodyPr>
          <a:lstStyle/>
          <a:p>
            <a:pPr marL="0" indent="0" algn="just">
              <a:buNone/>
            </a:pPr>
            <a:r>
              <a:rPr lang="nl-NL" sz="1600" dirty="0">
                <a:latin typeface="Calibri" panose="020F0502020204030204" pitchFamily="34" charset="0"/>
                <a:ea typeface="Arial" charset="0"/>
                <a:cs typeface="Arial" charset="0"/>
              </a:rPr>
              <a:t>De VSM is jouw centrale tool in deze fase. Een VSM maak je met papier en post-its, bij voorkeur op </a:t>
            </a:r>
            <a:r>
              <a:rPr lang="nl-NL" sz="1600" dirty="0" err="1">
                <a:latin typeface="Calibri" panose="020F0502020204030204" pitchFamily="34" charset="0"/>
                <a:ea typeface="Arial" charset="0"/>
                <a:cs typeface="Arial" charset="0"/>
              </a:rPr>
              <a:t>brown</a:t>
            </a:r>
            <a:r>
              <a:rPr lang="nl-NL" sz="1600" dirty="0">
                <a:latin typeface="Calibri" panose="020F0502020204030204" pitchFamily="34" charset="0"/>
                <a:ea typeface="Arial" charset="0"/>
                <a:cs typeface="Arial" charset="0"/>
              </a:rPr>
              <a:t> paper. Dit zorgt ervoor dat je met alle betrokkenen het huidige proces compleet vastlegt, je maakt het meten visueel. In de VSM staan minimaal de stappen uit de SIPOC of je onderbouwt als het anders is geworden. </a:t>
            </a:r>
          </a:p>
          <a:p>
            <a:pPr marL="0" indent="0" algn="just">
              <a:buNone/>
            </a:pPr>
            <a:r>
              <a:rPr lang="nl-NL" sz="1600" dirty="0">
                <a:latin typeface="Calibri" panose="020F0502020204030204" pitchFamily="34" charset="0"/>
                <a:ea typeface="Arial" charset="0"/>
                <a:cs typeface="Arial" charset="0"/>
              </a:rPr>
              <a:t>Het proces digitaal in kaart brengen is niet nodig (zonde van je tijd). Zorg wel dat je de VSM goed bewaart of op foto’s hebt (en de tekst zowel in het echt als op de foto’s leesbaar is), mocht je later nog wat op willen zoeken. </a:t>
            </a:r>
            <a:endParaRPr lang="nl-NL" sz="1950" dirty="0">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01754462-2F2E-444E-1DF3-1614DE54D48D}"/>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4C2A278-6A99-5A51-ABFB-097B4685629B}"/>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17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VALUE STREAM MAP (VSM)</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E2762934-2A60-3940-8972-2CB1097DA3D6}"/>
              </a:ext>
            </a:extLst>
          </p:cNvPr>
          <p:cNvSpPr>
            <a:spLocks noGrp="1"/>
          </p:cNvSpPr>
          <p:nvPr>
            <p:ph idx="1"/>
          </p:nvPr>
        </p:nvSpPr>
        <p:spPr>
          <a:xfrm>
            <a:off x="1258387" y="1297050"/>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Voeg hier (een) foto(‘s) toe van jullie VSM-sessie(s).</a:t>
            </a:r>
            <a:endParaRPr lang="nl-NL" sz="200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43247117-5D3A-A39A-3D2B-283BCAF5EA41}"/>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7B3AD20A-B8DC-263B-90D1-EB3CEB4E11AE}"/>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3DCA669C-DFE1-5D20-8B9E-27F20FA93E7D}"/>
              </a:ext>
            </a:extLst>
          </p:cNvPr>
          <p:cNvPicPr>
            <a:picLocks noChangeAspect="1"/>
          </p:cNvPicPr>
          <p:nvPr/>
        </p:nvPicPr>
        <p:blipFill>
          <a:blip r:embed="rId4"/>
          <a:stretch>
            <a:fillRect/>
          </a:stretch>
        </p:blipFill>
        <p:spPr>
          <a:xfrm>
            <a:off x="355472" y="1297050"/>
            <a:ext cx="615249" cy="598249"/>
          </a:xfrm>
          <a:prstGeom prst="rect">
            <a:avLst/>
          </a:prstGeom>
        </p:spPr>
      </p:pic>
    </p:spTree>
    <p:extLst>
      <p:ext uri="{BB962C8B-B14F-4D97-AF65-F5344CB8AC3E}">
        <p14:creationId xmlns:p14="http://schemas.microsoft.com/office/powerpoint/2010/main" val="34034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VSM AANVULLEN</a:t>
            </a:r>
            <a:endParaRPr lang="nl-NL" sz="3600">
              <a:latin typeface="Calibri" panose="020F0502020204030204" pitchFamily="34" charset="0"/>
              <a:ea typeface="Arial" charset="0"/>
              <a:cs typeface="Arial" charset="0"/>
            </a:endParaRPr>
          </a:p>
        </p:txBody>
      </p:sp>
      <p:sp>
        <p:nvSpPr>
          <p:cNvPr id="15" name="Tijdelijke aanduiding voor inhoud 2">
            <a:extLst>
              <a:ext uri="{FF2B5EF4-FFF2-40B4-BE49-F238E27FC236}">
                <a16:creationId xmlns:a16="http://schemas.microsoft.com/office/drawing/2014/main" id="{36925586-B5EF-A040-BF16-DD806670FEA1}"/>
              </a:ext>
            </a:extLst>
          </p:cNvPr>
          <p:cNvSpPr>
            <a:spLocks noGrp="1"/>
          </p:cNvSpPr>
          <p:nvPr>
            <p:ph idx="1"/>
          </p:nvPr>
        </p:nvSpPr>
        <p:spPr>
          <a:xfrm>
            <a:off x="1258387" y="1319530"/>
            <a:ext cx="9123947" cy="4351338"/>
          </a:xfrm>
        </p:spPr>
        <p:txBody>
          <a:bodyPr>
            <a:normAutofit/>
          </a:bodyPr>
          <a:lstStyle/>
          <a:p>
            <a:pPr marL="0" indent="0" algn="just">
              <a:buNone/>
            </a:pPr>
            <a:r>
              <a:rPr lang="nl-NL" sz="1600">
                <a:latin typeface="Calibri" panose="020F0502020204030204" pitchFamily="34" charset="0"/>
                <a:ea typeface="Arial" charset="0"/>
                <a:cs typeface="Arial" charset="0"/>
              </a:rPr>
              <a:t>Soms heb je na het maken van de VSM nog niet genoeg gegevens verzameld om het proces echt te doorgronden of zijn er dingen nog niet helemaal duidelijk. Als dit het geval is, kan het handig zijn om ‘de </a:t>
            </a:r>
            <a:r>
              <a:rPr lang="nl-NL" sz="1600" err="1">
                <a:latin typeface="Calibri" panose="020F0502020204030204" pitchFamily="34" charset="0"/>
                <a:ea typeface="Arial" charset="0"/>
                <a:cs typeface="Arial" charset="0"/>
              </a:rPr>
              <a:t>gemba</a:t>
            </a:r>
            <a:r>
              <a:rPr lang="nl-NL" sz="1600">
                <a:latin typeface="Calibri" panose="020F0502020204030204" pitchFamily="34" charset="0"/>
                <a:ea typeface="Arial" charset="0"/>
                <a:cs typeface="Arial" charset="0"/>
              </a:rPr>
              <a:t>’ nog op te gaan.</a:t>
            </a:r>
          </a:p>
          <a:p>
            <a:pPr marL="0" indent="0" algn="just">
              <a:lnSpc>
                <a:spcPct val="150000"/>
              </a:lnSpc>
              <a:buNone/>
            </a:pPr>
            <a:br>
              <a:rPr lang="nl-NL" sz="1600">
                <a:latin typeface="Calibri" panose="020F0502020204030204" pitchFamily="34" charset="0"/>
                <a:ea typeface="Arial" charset="0"/>
                <a:cs typeface="Arial" charset="0"/>
              </a:rPr>
            </a:br>
            <a:r>
              <a:rPr lang="nl-NL" sz="1600">
                <a:latin typeface="Calibri" panose="020F0502020204030204" pitchFamily="34" charset="0"/>
                <a:ea typeface="Arial" charset="0"/>
                <a:cs typeface="Arial" charset="0"/>
              </a:rPr>
              <a:t>Beantwoord de volgende vragen:</a:t>
            </a:r>
          </a:p>
          <a:p>
            <a:pPr algn="just">
              <a:lnSpc>
                <a:spcPct val="150000"/>
              </a:lnSpc>
              <a:buSzPct val="60000"/>
              <a:buFont typeface=".Lucida Grande UI Regular"/>
              <a:buChar char="◆"/>
            </a:pPr>
            <a:r>
              <a:rPr lang="nl-NL" sz="1600">
                <a:latin typeface="Calibri" panose="020F0502020204030204" pitchFamily="34" charset="0"/>
                <a:ea typeface="Arial" charset="0"/>
                <a:cs typeface="Arial" charset="0"/>
              </a:rPr>
              <a:t>Is het voor iedereen duidelijk wat de processtappen inhouden?</a:t>
            </a:r>
          </a:p>
          <a:p>
            <a:pPr algn="just">
              <a:lnSpc>
                <a:spcPct val="150000"/>
              </a:lnSpc>
              <a:buSzPct val="60000"/>
              <a:buFont typeface=".Lucida Grande UI Regular"/>
              <a:buChar char="◆"/>
            </a:pPr>
            <a:r>
              <a:rPr lang="nl-NL" sz="1600">
                <a:latin typeface="Calibri" panose="020F0502020204030204" pitchFamily="34" charset="0"/>
                <a:ea typeface="Arial" charset="0"/>
                <a:cs typeface="Arial" charset="0"/>
              </a:rPr>
              <a:t>Heb je een overzicht van de verschillende rollen en betrokkenen in het proces?</a:t>
            </a:r>
          </a:p>
          <a:p>
            <a:pPr algn="just">
              <a:lnSpc>
                <a:spcPct val="150000"/>
              </a:lnSpc>
              <a:buSzPct val="60000"/>
              <a:buFont typeface=".Lucida Grande UI Regular"/>
              <a:buChar char="◆"/>
            </a:pPr>
            <a:r>
              <a:rPr lang="nl-NL" sz="1600">
                <a:latin typeface="Calibri" panose="020F0502020204030204" pitchFamily="34" charset="0"/>
                <a:ea typeface="Arial" charset="0"/>
                <a:cs typeface="Arial" charset="0"/>
              </a:rPr>
              <a:t>Heb je een overzicht van alle systemen die gebruikt worden voor dit proces? </a:t>
            </a:r>
          </a:p>
        </p:txBody>
      </p:sp>
      <p:pic>
        <p:nvPicPr>
          <p:cNvPr id="2" name="Afbeelding 1" descr="Afbeelding met Lettertype, tekst, teken, geel&#10;&#10;Automatisch gegenereerde beschrijving">
            <a:extLst>
              <a:ext uri="{FF2B5EF4-FFF2-40B4-BE49-F238E27FC236}">
                <a16:creationId xmlns:a16="http://schemas.microsoft.com/office/drawing/2014/main" id="{0BB3AEB9-45F4-4DDD-B023-C4A1D825A7AB}"/>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4ED9AD79-D26C-4CD2-785C-2E8DE67FDA05}"/>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699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VSM AANVULLEN</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ABFFE9D8-4ECB-F942-A706-0C0D38C196CE}"/>
              </a:ext>
            </a:extLst>
          </p:cNvPr>
          <p:cNvSpPr txBox="1">
            <a:spLocks/>
          </p:cNvSpPr>
          <p:nvPr/>
        </p:nvSpPr>
        <p:spPr>
          <a:xfrm>
            <a:off x="1258387" y="1319530"/>
            <a:ext cx="91239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NL" sz="1600">
                <a:solidFill>
                  <a:schemeClr val="bg1">
                    <a:lumMod val="50000"/>
                  </a:schemeClr>
                </a:solidFill>
                <a:latin typeface="Calibri" panose="020F0502020204030204" pitchFamily="34" charset="0"/>
                <a:ea typeface="Arial" charset="0"/>
                <a:cs typeface="Arial" charset="0"/>
              </a:rPr>
              <a:t>Voeg hier eventueel foto’s toe van de </a:t>
            </a:r>
            <a:r>
              <a:rPr lang="nl-NL" sz="1600" err="1">
                <a:solidFill>
                  <a:schemeClr val="bg1">
                    <a:lumMod val="50000"/>
                  </a:schemeClr>
                </a:solidFill>
                <a:latin typeface="Calibri" panose="020F0502020204030204" pitchFamily="34" charset="0"/>
                <a:ea typeface="Arial" charset="0"/>
                <a:cs typeface="Arial" charset="0"/>
              </a:rPr>
              <a:t>gemba</a:t>
            </a:r>
            <a:r>
              <a:rPr lang="nl-NL" sz="1600">
                <a:solidFill>
                  <a:schemeClr val="bg1">
                    <a:lumMod val="50000"/>
                  </a:schemeClr>
                </a:solidFill>
                <a:latin typeface="Calibri" panose="020F0502020204030204" pitchFamily="34" charset="0"/>
                <a:ea typeface="Arial" charset="0"/>
                <a:cs typeface="Arial" charset="0"/>
              </a:rPr>
              <a:t> walk.</a:t>
            </a:r>
          </a:p>
        </p:txBody>
      </p:sp>
      <p:pic>
        <p:nvPicPr>
          <p:cNvPr id="3" name="Afbeelding 2" descr="Afbeelding met Lettertype, tekst, teken, geel&#10;&#10;Automatisch gegenereerde beschrijving">
            <a:extLst>
              <a:ext uri="{FF2B5EF4-FFF2-40B4-BE49-F238E27FC236}">
                <a16:creationId xmlns:a16="http://schemas.microsoft.com/office/drawing/2014/main" id="{D833D4F2-4159-8AA1-4F72-35DDF02638A8}"/>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9EDB375C-6F4C-2E89-D4F1-854D91FF41C2}"/>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15F72F0E-CBA7-2E1A-086A-0798CC4B69DC}"/>
              </a:ext>
            </a:extLst>
          </p:cNvPr>
          <p:cNvPicPr>
            <a:picLocks noChangeAspect="1"/>
          </p:cNvPicPr>
          <p:nvPr/>
        </p:nvPicPr>
        <p:blipFill>
          <a:blip r:embed="rId4"/>
          <a:stretch>
            <a:fillRect/>
          </a:stretch>
        </p:blipFill>
        <p:spPr>
          <a:xfrm>
            <a:off x="414849" y="1319530"/>
            <a:ext cx="615249" cy="598249"/>
          </a:xfrm>
          <a:prstGeom prst="rect">
            <a:avLst/>
          </a:prstGeom>
        </p:spPr>
      </p:pic>
    </p:spTree>
    <p:extLst>
      <p:ext uri="{BB962C8B-B14F-4D97-AF65-F5344CB8AC3E}">
        <p14:creationId xmlns:p14="http://schemas.microsoft.com/office/powerpoint/2010/main" val="225214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44076" y="1319003"/>
            <a:ext cx="10066371" cy="4602825"/>
          </a:xfrm>
        </p:spPr>
        <p:txBody>
          <a:bodyPr vert="horz" lIns="91440" tIns="45720" rIns="91440" bIns="45720" rtlCol="0" anchor="t">
            <a:normAutofit/>
          </a:bodyPr>
          <a:lstStyle/>
          <a:p>
            <a:pPr algn="just">
              <a:lnSpc>
                <a:spcPct val="100000"/>
              </a:lnSpc>
              <a:spcBef>
                <a:spcPts val="0"/>
              </a:spcBef>
              <a:buSzPct val="60000"/>
              <a:buFont typeface=".Lucida Grande UI Regular"/>
              <a:buChar char="◆"/>
              <a:defRPr/>
            </a:pPr>
            <a:r>
              <a:rPr lang="nl-NL" sz="1600">
                <a:latin typeface="Calibri" panose="020F0502020204030204" pitchFamily="34" charset="0"/>
                <a:ea typeface="Arial" charset="0"/>
                <a:cs typeface="Arial" charset="0"/>
              </a:rPr>
              <a:t>Elke fase begint met een kort overzicht van het doel en een aantal veelgebruikte tools en technieken, om je even op weg te helpen. Elk project is anders, dus vul vooral aan met opmerkingen en andere zaken die jij relevant en handig vindt. In onze online leeromgeving vind je templates van alle tools, formats en werkvormen die je kunt gebruiken in de verschillende fases. Bedenk per fase dus goed welke dingen je wil gebruiken. Gebruik de project log om je keuzes te verantwoorden.</a:t>
            </a:r>
          </a:p>
          <a:p>
            <a:pPr algn="just">
              <a:lnSpc>
                <a:spcPct val="100000"/>
              </a:lnSpc>
              <a:spcBef>
                <a:spcPts val="0"/>
              </a:spcBef>
              <a:buSzPct val="60000"/>
              <a:buFont typeface=".Lucida Grande UI Regular"/>
              <a:buChar char="◆"/>
              <a:defRPr/>
            </a:pPr>
            <a:endParaRPr lang="nl-NL" sz="1600">
              <a:latin typeface="Calibri" panose="020F0502020204030204" pitchFamily="34" charset="0"/>
              <a:ea typeface="Arial" charset="0"/>
              <a:cs typeface="Arial" charset="0"/>
            </a:endParaRPr>
          </a:p>
          <a:p>
            <a:pPr algn="just">
              <a:lnSpc>
                <a:spcPct val="100000"/>
              </a:lnSpc>
              <a:spcBef>
                <a:spcPts val="0"/>
              </a:spcBef>
              <a:buSzPct val="60000"/>
              <a:buFont typeface=".Lucida Grande UI Regular"/>
              <a:buChar char="◆"/>
              <a:defRPr/>
            </a:pPr>
            <a:r>
              <a:rPr lang="nl-NL" sz="1600">
                <a:latin typeface="Calibri" panose="020F0502020204030204" pitchFamily="34" charset="0"/>
                <a:ea typeface="Arial" charset="0"/>
                <a:cs typeface="Arial" charset="0"/>
              </a:rPr>
              <a:t>In de project log leg je alles vast, zodat er een mooi, chronologisch verslag ontstaat van je eerste lean six sigma project. Op sommige dia’s moet je verplicht iets invullen, je kan deze dia’s herkennen aan het icoontje dat je hiernaast ziet.</a:t>
            </a:r>
          </a:p>
          <a:p>
            <a:pPr algn="just">
              <a:lnSpc>
                <a:spcPct val="100000"/>
              </a:lnSpc>
              <a:spcBef>
                <a:spcPts val="0"/>
              </a:spcBef>
              <a:buSzPct val="60000"/>
              <a:buFont typeface=".Lucida Grande UI Regular"/>
              <a:buChar char="◆"/>
              <a:defRPr/>
            </a:pPr>
            <a:endParaRPr lang="nl-NL" sz="1600">
              <a:latin typeface="Calibri" panose="020F0502020204030204" pitchFamily="34" charset="0"/>
              <a:ea typeface="Arial" charset="0"/>
              <a:cs typeface="Arial" charset="0"/>
            </a:endParaRPr>
          </a:p>
          <a:p>
            <a:pPr algn="just">
              <a:lnSpc>
                <a:spcPct val="100000"/>
              </a:lnSpc>
              <a:spcBef>
                <a:spcPts val="0"/>
              </a:spcBef>
              <a:buSzPct val="60000"/>
              <a:buFont typeface=".Lucida Grande UI Regular"/>
              <a:buChar char="◆"/>
              <a:defRPr/>
            </a:pPr>
            <a:r>
              <a:rPr lang="nl-NL" sz="1600">
                <a:latin typeface="Calibri" panose="020F0502020204030204" pitchFamily="34" charset="0"/>
                <a:ea typeface="Arial" charset="0"/>
                <a:cs typeface="Arial" charset="0"/>
              </a:rPr>
              <a:t>Laat verder zo precies mogelijk zien wat je gedaan hebt en hoe je dat gedaan hebt. Gebruik hiervoor alles wat je wil; foto’s, filmpjes, tabellen, etc. Zorg dat je alles invoegt in de project log.</a:t>
            </a:r>
          </a:p>
          <a:p>
            <a:pPr algn="just">
              <a:lnSpc>
                <a:spcPct val="100000"/>
              </a:lnSpc>
              <a:spcBef>
                <a:spcPts val="0"/>
              </a:spcBef>
              <a:buSzPct val="60000"/>
              <a:buFont typeface=".Lucida Grande UI Regular"/>
              <a:buChar char="◆"/>
              <a:defRPr/>
            </a:pPr>
            <a:endParaRPr lang="nl-NL" sz="1600">
              <a:latin typeface="Calibri" panose="020F0502020204030204" pitchFamily="34" charset="0"/>
              <a:ea typeface="Arial" charset="0"/>
              <a:cs typeface="Arial" charset="0"/>
            </a:endParaRPr>
          </a:p>
          <a:p>
            <a:pPr algn="just">
              <a:lnSpc>
                <a:spcPct val="100000"/>
              </a:lnSpc>
              <a:spcBef>
                <a:spcPts val="0"/>
              </a:spcBef>
              <a:buSzPct val="60000"/>
              <a:buFont typeface=".Lucida Grande UI Regular"/>
              <a:buChar char="◆"/>
              <a:defRPr/>
            </a:pPr>
            <a:r>
              <a:rPr lang="nl-NL" sz="1600">
                <a:latin typeface="Calibri"/>
                <a:ea typeface="Arial" charset="0"/>
                <a:cs typeface="Arial"/>
              </a:rPr>
              <a:t>In elke fase vragen we ook om een reflectie, we zijn vooral benieuwd hoe en wat je hebt geleerd. Besteed hier aandacht aan, dit is belangrijk voor je examen. We verwachten niet dat alles al perfect gaat, maar wel dat je leert van wat je hebt gedaan. </a:t>
            </a:r>
            <a:r>
              <a:rPr lang="nl-NL" sz="1600" err="1">
                <a:latin typeface="Calibri"/>
                <a:ea typeface="Arial" charset="0"/>
                <a:cs typeface="Arial"/>
              </a:rPr>
              <a:t>Remember</a:t>
            </a:r>
            <a:r>
              <a:rPr lang="nl-NL" sz="1600">
                <a:latin typeface="Calibri"/>
                <a:ea typeface="Arial" charset="0"/>
                <a:cs typeface="Arial"/>
              </a:rPr>
              <a:t> continu verbeteren? ;-)</a:t>
            </a:r>
            <a:endParaRPr lang="nl-NL" sz="1600" b="0" i="0" u="none" strike="noStrike">
              <a:solidFill>
                <a:srgbClr val="000000"/>
              </a:solidFill>
              <a:effectLst/>
              <a:latin typeface="Calibri"/>
              <a:cs typeface="Arial"/>
            </a:endParaRPr>
          </a:p>
          <a:p>
            <a:pPr marL="0" indent="0">
              <a:lnSpc>
                <a:spcPct val="100000"/>
              </a:lnSpc>
              <a:spcBef>
                <a:spcPts val="0"/>
              </a:spcBef>
              <a:buSzPct val="60000"/>
              <a:buNone/>
              <a:defRPr/>
            </a:pPr>
            <a:endParaRPr lang="nl-NL" sz="1600">
              <a:latin typeface="Calibri" panose="020F0502020204030204" pitchFamily="34" charset="0"/>
              <a:ea typeface="Arial" charset="0"/>
              <a:cs typeface="Arial" charset="0"/>
            </a:endParaRPr>
          </a:p>
        </p:txBody>
      </p:sp>
      <p:sp>
        <p:nvSpPr>
          <p:cNvPr id="25" name="Titel 3">
            <a:extLst>
              <a:ext uri="{FF2B5EF4-FFF2-40B4-BE49-F238E27FC236}">
                <a16:creationId xmlns:a16="http://schemas.microsoft.com/office/drawing/2014/main" id="{C3767554-21FA-3848-9711-D8B8D3761364}"/>
              </a:ext>
            </a:extLst>
          </p:cNvPr>
          <p:cNvSpPr>
            <a:spLocks noGrp="1"/>
          </p:cNvSpPr>
          <p:nvPr>
            <p:ph type="title"/>
          </p:nvPr>
        </p:nvSpPr>
        <p:spPr>
          <a:xfrm>
            <a:off x="1210550" y="409118"/>
            <a:ext cx="2517222" cy="531727"/>
          </a:xfrm>
        </p:spPr>
        <p:txBody>
          <a:bodyPr>
            <a:normAutofit/>
          </a:bodyPr>
          <a:lstStyle/>
          <a:p>
            <a:r>
              <a:rPr lang="nl-NL" sz="2400">
                <a:latin typeface="+mn-lt"/>
                <a:ea typeface="Arial" charset="0"/>
                <a:cs typeface="Arial" panose="020B0604020202020204" pitchFamily="34" charset="0"/>
              </a:rPr>
              <a:t>HOW TO USE</a:t>
            </a:r>
          </a:p>
        </p:txBody>
      </p:sp>
      <p:cxnSp>
        <p:nvCxnSpPr>
          <p:cNvPr id="29" name="Rechte verbindingslijn 28">
            <a:extLst>
              <a:ext uri="{FF2B5EF4-FFF2-40B4-BE49-F238E27FC236}">
                <a16:creationId xmlns:a16="http://schemas.microsoft.com/office/drawing/2014/main" id="{FDD6F362-6267-B046-A118-454A75384667}"/>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E8C51786-EAD4-F29C-4F57-1184CD5DEA5F}"/>
              </a:ext>
            </a:extLst>
          </p:cNvPr>
          <p:cNvSpPr txBox="1"/>
          <p:nvPr/>
        </p:nvSpPr>
        <p:spPr>
          <a:xfrm>
            <a:off x="3028950" y="3258621"/>
            <a:ext cx="6115050" cy="369332"/>
          </a:xfrm>
          <a:prstGeom prst="rect">
            <a:avLst/>
          </a:prstGeom>
          <a:noFill/>
        </p:spPr>
        <p:txBody>
          <a:bodyPr wrap="square">
            <a:spAutoFit/>
          </a:bodyPr>
          <a:lstStyle/>
          <a:p>
            <a:pPr algn="l"/>
            <a:endParaRPr lang="nl-NL" b="0" i="0" u="none" strike="noStrike">
              <a:solidFill>
                <a:srgbClr val="000000"/>
              </a:solidFill>
              <a:effectLst/>
            </a:endParaRPr>
          </a:p>
        </p:txBody>
      </p:sp>
      <p:pic>
        <p:nvPicPr>
          <p:cNvPr id="5" name="Afbeelding 4" descr="Afbeelding met Lettertype, tekst, teken, geel&#10;&#10;Automatisch gegenereerde beschrijving">
            <a:extLst>
              <a:ext uri="{FF2B5EF4-FFF2-40B4-BE49-F238E27FC236}">
                <a16:creationId xmlns:a16="http://schemas.microsoft.com/office/drawing/2014/main" id="{3A67EE46-0997-61A5-4803-EC353C0DEBB6}"/>
              </a:ext>
            </a:extLst>
          </p:cNvPr>
          <p:cNvPicPr>
            <a:picLocks noChangeAspect="1"/>
          </p:cNvPicPr>
          <p:nvPr/>
        </p:nvPicPr>
        <p:blipFill>
          <a:blip r:embed="rId2"/>
          <a:stretch>
            <a:fillRect/>
          </a:stretch>
        </p:blipFill>
        <p:spPr>
          <a:xfrm>
            <a:off x="11215068" y="5866780"/>
            <a:ext cx="948356" cy="948356"/>
          </a:xfrm>
          <a:prstGeom prst="rect">
            <a:avLst/>
          </a:prstGeom>
        </p:spPr>
      </p:pic>
      <p:pic>
        <p:nvPicPr>
          <p:cNvPr id="8" name="Afbeelding 7" descr="Afbeelding met cirkel, Graphics, ontwerp&#10;&#10;Automatisch gegenereerde beschrijving">
            <a:extLst>
              <a:ext uri="{FF2B5EF4-FFF2-40B4-BE49-F238E27FC236}">
                <a16:creationId xmlns:a16="http://schemas.microsoft.com/office/drawing/2014/main" id="{20ADEF43-3AE2-2BA2-D9C9-F2E8EEB7F1F3}"/>
              </a:ext>
            </a:extLst>
          </p:cNvPr>
          <p:cNvPicPr>
            <a:picLocks noChangeAspect="1"/>
          </p:cNvPicPr>
          <p:nvPr/>
        </p:nvPicPr>
        <p:blipFill>
          <a:blip r:embed="rId3"/>
          <a:stretch>
            <a:fillRect/>
          </a:stretch>
        </p:blipFill>
        <p:spPr>
          <a:xfrm>
            <a:off x="391099" y="3798714"/>
            <a:ext cx="615248" cy="598248"/>
          </a:xfrm>
          <a:prstGeom prst="rect">
            <a:avLst/>
          </a:prstGeom>
        </p:spPr>
      </p:pic>
      <p:pic>
        <p:nvPicPr>
          <p:cNvPr id="10" name="Afbeelding 9" descr="Afbeelding met cirkel, Graphics&#10;&#10;Automatisch gegenereerde beschrijving">
            <a:extLst>
              <a:ext uri="{FF2B5EF4-FFF2-40B4-BE49-F238E27FC236}">
                <a16:creationId xmlns:a16="http://schemas.microsoft.com/office/drawing/2014/main" id="{74B71BD9-FDE7-8744-6C6A-46C89536A6AF}"/>
              </a:ext>
            </a:extLst>
          </p:cNvPr>
          <p:cNvPicPr>
            <a:picLocks noChangeAspect="1"/>
          </p:cNvPicPr>
          <p:nvPr/>
        </p:nvPicPr>
        <p:blipFill>
          <a:blip r:embed="rId4"/>
          <a:stretch>
            <a:fillRect/>
          </a:stretch>
        </p:blipFill>
        <p:spPr>
          <a:xfrm>
            <a:off x="391098" y="1346723"/>
            <a:ext cx="615249" cy="598249"/>
          </a:xfrm>
          <a:prstGeom prst="rect">
            <a:avLst/>
          </a:prstGeom>
        </p:spPr>
      </p:pic>
      <p:pic>
        <p:nvPicPr>
          <p:cNvPr id="20" name="Afbeelding 19" descr="Afbeelding met cirkel, Graphics&#10;&#10;Automatisch gegenereerde beschrijving">
            <a:extLst>
              <a:ext uri="{FF2B5EF4-FFF2-40B4-BE49-F238E27FC236}">
                <a16:creationId xmlns:a16="http://schemas.microsoft.com/office/drawing/2014/main" id="{5F1C57E6-72B3-5DB9-D04F-6D84D1B1769A}"/>
              </a:ext>
            </a:extLst>
          </p:cNvPr>
          <p:cNvPicPr>
            <a:picLocks noChangeAspect="1"/>
          </p:cNvPicPr>
          <p:nvPr/>
        </p:nvPicPr>
        <p:blipFill>
          <a:blip r:embed="rId5"/>
          <a:stretch>
            <a:fillRect/>
          </a:stretch>
        </p:blipFill>
        <p:spPr>
          <a:xfrm>
            <a:off x="391098" y="2760161"/>
            <a:ext cx="615249" cy="598249"/>
          </a:xfrm>
          <a:prstGeom prst="rect">
            <a:avLst/>
          </a:prstGeom>
        </p:spPr>
      </p:pic>
    </p:spTree>
    <p:extLst>
      <p:ext uri="{BB962C8B-B14F-4D97-AF65-F5344CB8AC3E}">
        <p14:creationId xmlns:p14="http://schemas.microsoft.com/office/powerpoint/2010/main" val="16812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MEETPLAN</a:t>
            </a:r>
            <a:endParaRPr lang="nl-NL" sz="3600">
              <a:latin typeface="Calibri" panose="020F0502020204030204" pitchFamily="34" charset="0"/>
              <a:ea typeface="Arial" charset="0"/>
              <a:cs typeface="Arial" charset="0"/>
            </a:endParaRPr>
          </a:p>
        </p:txBody>
      </p:sp>
      <p:sp>
        <p:nvSpPr>
          <p:cNvPr id="14" name="Tijdelijke aanduiding voor inhoud 2">
            <a:extLst>
              <a:ext uri="{FF2B5EF4-FFF2-40B4-BE49-F238E27FC236}">
                <a16:creationId xmlns:a16="http://schemas.microsoft.com/office/drawing/2014/main" id="{0FF1D428-C933-A648-9C60-818E0C8DBE9A}"/>
              </a:ext>
            </a:extLst>
          </p:cNvPr>
          <p:cNvSpPr>
            <a:spLocks noGrp="1"/>
          </p:cNvSpPr>
          <p:nvPr>
            <p:ph idx="1"/>
          </p:nvPr>
        </p:nvSpPr>
        <p:spPr>
          <a:xfrm>
            <a:off x="1258387" y="1319530"/>
            <a:ext cx="9123947" cy="4351338"/>
          </a:xfrm>
        </p:spPr>
        <p:txBody>
          <a:bodyPr>
            <a:normAutofit lnSpcReduction="10000"/>
          </a:bodyPr>
          <a:lstStyle/>
          <a:p>
            <a:pPr marL="0" indent="0" algn="just">
              <a:buNone/>
            </a:pPr>
            <a:r>
              <a:rPr lang="nl-NL" sz="1600" dirty="0">
                <a:latin typeface="Calibri" panose="020F0502020204030204" pitchFamily="34" charset="0"/>
                <a:ea typeface="Arial" charset="0"/>
                <a:cs typeface="Arial" charset="0"/>
              </a:rPr>
              <a:t>Als je bezig bent met de VSM dan komen er vaak vragen naar boven over aantallen, uitval, wachttijd of doorlooptijd. Het is hier belangrijk om terug te gaan naar de </a:t>
            </a:r>
            <a:r>
              <a:rPr lang="nl-NL" sz="1600" dirty="0" err="1">
                <a:latin typeface="Calibri" panose="020F0502020204030204" pitchFamily="34" charset="0"/>
                <a:ea typeface="Arial" charset="0"/>
                <a:cs typeface="Arial" charset="0"/>
              </a:rPr>
              <a:t>define</a:t>
            </a:r>
            <a:r>
              <a:rPr lang="nl-NL" sz="1600" dirty="0">
                <a:latin typeface="Calibri" panose="020F0502020204030204" pitchFamily="34" charset="0"/>
                <a:ea typeface="Arial" charset="0"/>
                <a:cs typeface="Arial" charset="0"/>
              </a:rPr>
              <a:t> fase en te kijken wat je probleemstelling is. Wat wil je oplossen? Dit bepaalt wat je wil gaan meten. </a:t>
            </a:r>
          </a:p>
          <a:p>
            <a:pPr marL="0" indent="0" algn="just">
              <a:lnSpc>
                <a:spcPct val="150000"/>
              </a:lnSpc>
              <a:buNone/>
            </a:pPr>
            <a:r>
              <a:rPr lang="nl-NL" sz="1600" dirty="0">
                <a:latin typeface="Calibri" panose="020F0502020204030204" pitchFamily="34" charset="0"/>
                <a:ea typeface="Arial" charset="0"/>
                <a:cs typeface="Arial" charset="0"/>
              </a:rPr>
              <a:t>Beantwoord de volgende vragen:</a:t>
            </a:r>
          </a:p>
          <a:p>
            <a:pPr algn="just">
              <a:lnSpc>
                <a:spcPct val="150000"/>
              </a:lnSpc>
              <a:buSzPct val="60000"/>
              <a:buFont typeface=".Lucida Grande UI Regular"/>
              <a:buChar char="◆"/>
            </a:pPr>
            <a:r>
              <a:rPr lang="nl-NL" sz="1600" dirty="0">
                <a:latin typeface="Calibri" panose="020F0502020204030204" pitchFamily="34" charset="0"/>
                <a:ea typeface="Arial" charset="0"/>
                <a:cs typeface="Arial" charset="0"/>
              </a:rPr>
              <a:t>Is de kwaliteit van de output in orde?</a:t>
            </a:r>
          </a:p>
          <a:p>
            <a:pPr algn="just">
              <a:lnSpc>
                <a:spcPct val="150000"/>
              </a:lnSpc>
              <a:buSzPct val="60000"/>
              <a:buFont typeface=".Lucida Grande UI Regular"/>
              <a:buChar char="◆"/>
            </a:pPr>
            <a:r>
              <a:rPr lang="nl-NL" sz="1600" dirty="0">
                <a:latin typeface="Calibri" panose="020F0502020204030204" pitchFamily="34" charset="0"/>
                <a:ea typeface="Arial" charset="0"/>
                <a:cs typeface="Arial" charset="0"/>
              </a:rPr>
              <a:t>Gaat alles in één keer goed?</a:t>
            </a:r>
          </a:p>
          <a:p>
            <a:pPr algn="just">
              <a:lnSpc>
                <a:spcPct val="150000"/>
              </a:lnSpc>
              <a:buSzPct val="60000"/>
              <a:buFont typeface=".Lucida Grande UI Regular"/>
              <a:buChar char="◆"/>
            </a:pPr>
            <a:r>
              <a:rPr lang="nl-NL" sz="1600" dirty="0">
                <a:latin typeface="Calibri" panose="020F0502020204030204" pitchFamily="34" charset="0"/>
                <a:ea typeface="Arial" charset="0"/>
                <a:cs typeface="Arial" charset="0"/>
              </a:rPr>
              <a:t>Duurt het te lang of levert het proces niet op tijd?</a:t>
            </a:r>
          </a:p>
          <a:p>
            <a:pPr marL="0" indent="0" algn="just">
              <a:buNone/>
            </a:pPr>
            <a:endParaRPr lang="nl-NL" sz="1600" dirty="0">
              <a:latin typeface="Calibri" panose="020F0502020204030204" pitchFamily="34" charset="0"/>
              <a:ea typeface="Arial" charset="0"/>
              <a:cs typeface="Arial" charset="0"/>
            </a:endParaRPr>
          </a:p>
          <a:p>
            <a:pPr marL="0" indent="0" algn="just">
              <a:buNone/>
            </a:pPr>
            <a:r>
              <a:rPr lang="nl-NL" sz="1600" dirty="0">
                <a:latin typeface="Calibri" panose="020F0502020204030204" pitchFamily="34" charset="0"/>
                <a:ea typeface="Arial" charset="0"/>
                <a:cs typeface="Arial" charset="0"/>
              </a:rPr>
              <a:t>Als je dit wil gaan meten zijn er twee mogelijkheden: je haalt de data uit het systeem of je gaat het zelf meten.</a:t>
            </a:r>
          </a:p>
          <a:p>
            <a:pPr marL="0" indent="0" algn="just">
              <a:buNone/>
            </a:pPr>
            <a:endParaRPr lang="nl-NL" sz="1600" dirty="0">
              <a:latin typeface="Calibri" panose="020F0502020204030204" pitchFamily="34" charset="0"/>
              <a:ea typeface="Arial" charset="0"/>
              <a:cs typeface="Arial" charset="0"/>
            </a:endParaRPr>
          </a:p>
          <a:p>
            <a:pPr marL="0" indent="0" algn="just">
              <a:buNone/>
            </a:pPr>
            <a:r>
              <a:rPr lang="nl-NL" sz="1600" dirty="0">
                <a:latin typeface="Calibri" panose="020F0502020204030204" pitchFamily="34" charset="0"/>
                <a:ea typeface="Arial" charset="0"/>
                <a:cs typeface="Arial" charset="0"/>
              </a:rPr>
              <a:t>Noteer de grootte van de steekproef en per variabele minimaal: type data, eenheid dat je gaat meten, hoe je gaat meten, wie dit gaat meten, welke momenten je gaat meten, in welke periode je gaat meten. </a:t>
            </a:r>
          </a:p>
        </p:txBody>
      </p:sp>
      <p:pic>
        <p:nvPicPr>
          <p:cNvPr id="3" name="Afbeelding 2" descr="Afbeelding met Lettertype, tekst, teken, geel&#10;&#10;Automatisch gegenereerde beschrijving">
            <a:extLst>
              <a:ext uri="{FF2B5EF4-FFF2-40B4-BE49-F238E27FC236}">
                <a16:creationId xmlns:a16="http://schemas.microsoft.com/office/drawing/2014/main" id="{37137C7E-8E5C-0657-4BF2-3D19912FE64E}"/>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87C5F06A-E554-2398-6C11-633AECA0C6B1}"/>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942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MEETPLAN</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A3128332-B20D-F24E-A119-A80F8FE41A0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NL" sz="1600">
                <a:solidFill>
                  <a:schemeClr val="bg1">
                    <a:lumMod val="50000"/>
                  </a:schemeClr>
                </a:solidFill>
                <a:latin typeface="Calibri" panose="020F0502020204030204" pitchFamily="34" charset="0"/>
                <a:ea typeface="Arial" charset="0"/>
                <a:cs typeface="Arial" charset="0"/>
              </a:rPr>
              <a:t>Voeg hier je meetplan in.</a:t>
            </a:r>
            <a:endParaRPr lang="nl-NL" sz="195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BA2DCE98-D227-03C0-FE29-E466C331E48A}"/>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C6EEA5FA-CD0E-A124-79DD-BC9609375792}"/>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AEF661AE-07E0-F959-739E-6260F3CDCF69}"/>
              </a:ext>
            </a:extLst>
          </p:cNvPr>
          <p:cNvPicPr>
            <a:picLocks noChangeAspect="1"/>
          </p:cNvPicPr>
          <p:nvPr/>
        </p:nvPicPr>
        <p:blipFill>
          <a:blip r:embed="rId4"/>
          <a:stretch>
            <a:fillRect/>
          </a:stretch>
        </p:blipFill>
        <p:spPr>
          <a:xfrm>
            <a:off x="367347" y="1297050"/>
            <a:ext cx="615249" cy="598249"/>
          </a:xfrm>
          <a:prstGeom prst="rect">
            <a:avLst/>
          </a:prstGeom>
        </p:spPr>
      </p:pic>
    </p:spTree>
    <p:extLst>
      <p:ext uri="{BB962C8B-B14F-4D97-AF65-F5344CB8AC3E}">
        <p14:creationId xmlns:p14="http://schemas.microsoft.com/office/powerpoint/2010/main" val="47929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TEST JE MEETPLAN</a:t>
            </a:r>
            <a:endParaRPr lang="nl-NL" sz="3600">
              <a:latin typeface="Calibri" panose="020F0502020204030204" pitchFamily="34" charset="0"/>
              <a:ea typeface="Arial" charset="0"/>
              <a:cs typeface="Arial" charset="0"/>
            </a:endParaRPr>
          </a:p>
        </p:txBody>
      </p:sp>
      <p:sp>
        <p:nvSpPr>
          <p:cNvPr id="14" name="Tijdelijke aanduiding voor inhoud 2">
            <a:extLst>
              <a:ext uri="{FF2B5EF4-FFF2-40B4-BE49-F238E27FC236}">
                <a16:creationId xmlns:a16="http://schemas.microsoft.com/office/drawing/2014/main" id="{F56B97FB-FBD3-FB4D-86E8-B455D6C97E88}"/>
              </a:ext>
            </a:extLst>
          </p:cNvPr>
          <p:cNvSpPr>
            <a:spLocks noGrp="1"/>
          </p:cNvSpPr>
          <p:nvPr>
            <p:ph idx="1"/>
          </p:nvPr>
        </p:nvSpPr>
        <p:spPr>
          <a:xfrm>
            <a:off x="1258387" y="1319530"/>
            <a:ext cx="9123947" cy="4351338"/>
          </a:xfrm>
        </p:spPr>
        <p:txBody>
          <a:bodyPr>
            <a:normAutofit/>
          </a:bodyPr>
          <a:lstStyle/>
          <a:p>
            <a:pPr marL="0" indent="0" algn="just">
              <a:lnSpc>
                <a:spcPct val="100000"/>
              </a:lnSpc>
              <a:buNone/>
            </a:pPr>
            <a:r>
              <a:rPr lang="nl-NL" sz="1600">
                <a:latin typeface="Calibri" panose="020F0502020204030204" pitchFamily="34" charset="0"/>
                <a:ea typeface="Arial" charset="0"/>
                <a:cs typeface="Arial" charset="0"/>
              </a:rPr>
              <a:t>Als je gaat meten dan moet je dat op een nauwkeurige </a:t>
            </a:r>
          </a:p>
          <a:p>
            <a:pPr marL="0" indent="0" algn="just">
              <a:lnSpc>
                <a:spcPct val="100000"/>
              </a:lnSpc>
              <a:buNone/>
            </a:pPr>
            <a:r>
              <a:rPr lang="nl-NL" sz="1600">
                <a:latin typeface="Calibri" panose="020F0502020204030204" pitchFamily="34" charset="0"/>
                <a:ea typeface="Arial" charset="0"/>
                <a:cs typeface="Arial" charset="0"/>
              </a:rPr>
              <a:t>manier doen, want:</a:t>
            </a:r>
          </a:p>
          <a:p>
            <a:pPr algn="just">
              <a:lnSpc>
                <a:spcPct val="100000"/>
              </a:lnSpc>
              <a:buSzPct val="60000"/>
              <a:buFont typeface=".Lucida Grande UI Regular"/>
              <a:buChar char="◆"/>
            </a:pPr>
            <a:r>
              <a:rPr lang="nl-NL" sz="1600">
                <a:latin typeface="Calibri" panose="020F0502020204030204" pitchFamily="34" charset="0"/>
                <a:ea typeface="Arial" charset="0"/>
                <a:cs typeface="Arial" charset="0"/>
              </a:rPr>
              <a:t>meetresultaat = werkelijkheid + meetfout</a:t>
            </a:r>
          </a:p>
          <a:p>
            <a:pPr algn="just">
              <a:lnSpc>
                <a:spcPct val="100000"/>
              </a:lnSpc>
              <a:buSzPct val="60000"/>
              <a:buFont typeface=".Lucida Grande UI Regular"/>
              <a:buChar char="◆"/>
            </a:pPr>
            <a:endParaRPr lang="nl-NL" sz="1600">
              <a:latin typeface="Calibri" panose="020F0502020204030204" pitchFamily="34" charset="0"/>
              <a:ea typeface="Arial" charset="0"/>
              <a:cs typeface="Arial" charset="0"/>
            </a:endParaRPr>
          </a:p>
          <a:p>
            <a:pPr marL="0" indent="0" algn="just">
              <a:lnSpc>
                <a:spcPct val="100000"/>
              </a:lnSpc>
              <a:buSzPct val="60000"/>
              <a:buNone/>
            </a:pPr>
            <a:r>
              <a:rPr lang="nl-NL" sz="1600">
                <a:latin typeface="Calibri" panose="020F0502020204030204" pitchFamily="34" charset="0"/>
                <a:ea typeface="Arial" charset="0"/>
                <a:cs typeface="Arial" charset="0"/>
              </a:rPr>
              <a:t>Wanneer er veel spreiding in de metingen blijkt te zijn, kan een meetfout ontstaan.</a:t>
            </a:r>
          </a:p>
          <a:p>
            <a:pPr marL="0" indent="0" algn="just">
              <a:lnSpc>
                <a:spcPct val="100000"/>
              </a:lnSpc>
              <a:buSzPct val="60000"/>
              <a:buNone/>
            </a:pPr>
            <a:r>
              <a:rPr lang="nl-NL" sz="1600">
                <a:latin typeface="Calibri" panose="020F0502020204030204" pitchFamily="34" charset="0"/>
                <a:ea typeface="Arial" charset="0"/>
                <a:cs typeface="Arial" charset="0"/>
              </a:rPr>
              <a:t>Hier kan je achter komen door een experiment op te zetten.:</a:t>
            </a:r>
          </a:p>
          <a:p>
            <a:pPr marL="614377" lvl="2" indent="-285750" algn="just">
              <a:lnSpc>
                <a:spcPct val="100000"/>
              </a:lnSpc>
              <a:spcBef>
                <a:spcPts val="813"/>
              </a:spcBef>
              <a:buSzPct val="60000"/>
              <a:buFont typeface=".Lucida Grande UI Regular"/>
              <a:buChar char="◆"/>
            </a:pPr>
            <a:r>
              <a:rPr lang="nl-NL" sz="1600" err="1">
                <a:latin typeface="Calibri" panose="020F0502020204030204" pitchFamily="34" charset="0"/>
                <a:ea typeface="Arial" charset="0"/>
                <a:cs typeface="Arial" charset="0"/>
              </a:rPr>
              <a:t>Repeatability</a:t>
            </a:r>
            <a:r>
              <a:rPr lang="nl-NL" sz="1600">
                <a:latin typeface="Calibri" panose="020F0502020204030204" pitchFamily="34" charset="0"/>
                <a:ea typeface="Arial" charset="0"/>
                <a:cs typeface="Arial" charset="0"/>
              </a:rPr>
              <a:t> meetfout: dezelfde persoon herhaalt dezelfde meting en krijgt een andere uitkomst.</a:t>
            </a:r>
          </a:p>
          <a:p>
            <a:pPr marL="614377" lvl="2" indent="-285750" algn="just">
              <a:lnSpc>
                <a:spcPct val="100000"/>
              </a:lnSpc>
              <a:spcBef>
                <a:spcPts val="813"/>
              </a:spcBef>
              <a:buSzPct val="60000"/>
              <a:buFont typeface=".Lucida Grande UI Regular"/>
              <a:buChar char="◆"/>
            </a:pPr>
            <a:r>
              <a:rPr lang="nl-NL" sz="1600" err="1">
                <a:latin typeface="Calibri" panose="020F0502020204030204" pitchFamily="34" charset="0"/>
                <a:ea typeface="Arial" charset="0"/>
                <a:cs typeface="Arial" charset="0"/>
              </a:rPr>
              <a:t>Reproducability</a:t>
            </a:r>
            <a:r>
              <a:rPr lang="nl-NL" sz="1600">
                <a:latin typeface="Calibri" panose="020F0502020204030204" pitchFamily="34" charset="0"/>
                <a:ea typeface="Arial" charset="0"/>
                <a:cs typeface="Arial" charset="0"/>
              </a:rPr>
              <a:t> meetfout: verschillende personen herhalen de meting en krijgen een andere uitkomst.</a:t>
            </a:r>
          </a:p>
          <a:p>
            <a:pPr marL="614377" lvl="2" indent="-285750">
              <a:lnSpc>
                <a:spcPct val="100000"/>
              </a:lnSpc>
              <a:spcBef>
                <a:spcPts val="813"/>
              </a:spcBef>
              <a:buSzPct val="60000"/>
              <a:buFont typeface=".Lucida Grande UI Regular"/>
              <a:buChar char="◆"/>
            </a:pPr>
            <a:endParaRPr lang="nl-NL" sz="1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93BDF53F-92B9-9E97-19A3-8DC9A518C630}"/>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48656F2E-E1D1-D507-FDAE-913805BFF44B}"/>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229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MEETPLAN RESULTATEN</a:t>
            </a:r>
            <a:endParaRPr lang="nl-NL" sz="3600">
              <a:latin typeface="Calibri" panose="020F0502020204030204" pitchFamily="34" charset="0"/>
              <a:ea typeface="Arial" charset="0"/>
              <a:cs typeface="Arial" charset="0"/>
            </a:endParaRPr>
          </a:p>
        </p:txBody>
      </p:sp>
      <p:sp>
        <p:nvSpPr>
          <p:cNvPr id="15" name="Tijdelijke aanduiding voor inhoud 2">
            <a:extLst>
              <a:ext uri="{FF2B5EF4-FFF2-40B4-BE49-F238E27FC236}">
                <a16:creationId xmlns:a16="http://schemas.microsoft.com/office/drawing/2014/main" id="{86643F5D-E36F-4F4A-8CC0-2F90F8AB1D4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Voeg hier de resultaten van je metingen toe (of een link naar het bestand).</a:t>
            </a:r>
          </a:p>
          <a:p>
            <a:pPr marL="0" indent="0" algn="just">
              <a:buFont typeface="Arial" panose="020B0604020202020204" pitchFamily="34" charset="0"/>
              <a:buNone/>
            </a:pPr>
            <a:endParaRPr lang="nl-NL" sz="1600">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254E7C0D-B10A-FDFF-E4B3-145B92021C54}"/>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A30EFDAE-7BC7-CBBC-85E5-BAF542BC3AA5}"/>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47A6281B-B3B7-5ED1-0364-852CB1DD7454}"/>
              </a:ext>
            </a:extLst>
          </p:cNvPr>
          <p:cNvPicPr>
            <a:picLocks noChangeAspect="1"/>
          </p:cNvPicPr>
          <p:nvPr/>
        </p:nvPicPr>
        <p:blipFill>
          <a:blip r:embed="rId4"/>
          <a:stretch>
            <a:fillRect/>
          </a:stretch>
        </p:blipFill>
        <p:spPr>
          <a:xfrm>
            <a:off x="331721" y="1297050"/>
            <a:ext cx="615249" cy="598249"/>
          </a:xfrm>
          <a:prstGeom prst="rect">
            <a:avLst/>
          </a:prstGeom>
        </p:spPr>
      </p:pic>
    </p:spTree>
    <p:extLst>
      <p:ext uri="{BB962C8B-B14F-4D97-AF65-F5344CB8AC3E}">
        <p14:creationId xmlns:p14="http://schemas.microsoft.com/office/powerpoint/2010/main" val="3391627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UPDATE PROJECT CHARTER</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63DC7F85-BB2D-AC4A-B8EF-543F79EA2D71}"/>
              </a:ext>
            </a:extLst>
          </p:cNvPr>
          <p:cNvSpPr>
            <a:spLocks noGrp="1"/>
          </p:cNvSpPr>
          <p:nvPr>
            <p:ph idx="1"/>
          </p:nvPr>
        </p:nvSpPr>
        <p:spPr>
          <a:xfrm>
            <a:off x="1258387" y="1319530"/>
            <a:ext cx="9123947" cy="4351338"/>
          </a:xfrm>
        </p:spPr>
        <p:txBody>
          <a:bodyPr>
            <a:normAutofit/>
          </a:bodyPr>
          <a:lstStyle/>
          <a:p>
            <a:pPr marL="0" indent="0" algn="just">
              <a:buNone/>
            </a:pPr>
            <a:r>
              <a:rPr lang="nl-NL" sz="1600">
                <a:latin typeface="Calibri" panose="020F0502020204030204" pitchFamily="34" charset="0"/>
                <a:ea typeface="Arial" charset="0"/>
                <a:cs typeface="Arial" charset="0"/>
              </a:rPr>
              <a:t>Update je project charter indien nodig. Bijvoorbeeld als blijkt - na het doen van metingen - dat je een onrealistische project doelstelling hebt bepaald. Stem dit af met je opdrachtgever. Bedenk dat handelen op basis van voortschrijdend inzicht belangrijker is dan vasthouden aan eerder genomen besluiten!</a:t>
            </a:r>
          </a:p>
        </p:txBody>
      </p:sp>
      <p:pic>
        <p:nvPicPr>
          <p:cNvPr id="3" name="Afbeelding 2" descr="Afbeelding met Lettertype, tekst, teken, geel&#10;&#10;Automatisch gegenereerde beschrijving">
            <a:extLst>
              <a:ext uri="{FF2B5EF4-FFF2-40B4-BE49-F238E27FC236}">
                <a16:creationId xmlns:a16="http://schemas.microsoft.com/office/drawing/2014/main" id="{605966D7-E8E7-DAF2-F162-054D895395CA}"/>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E7E147E1-9FFE-3D4F-F55B-C2CD40718322}"/>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6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MEASURE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REFLECTIE</a:t>
            </a:r>
            <a:endParaRPr lang="nl-NL" sz="3600">
              <a:latin typeface="Calibri" panose="020F0502020204030204" pitchFamily="34" charset="0"/>
              <a:ea typeface="Arial" charset="0"/>
              <a:cs typeface="Arial" charset="0"/>
            </a:endParaRPr>
          </a:p>
        </p:txBody>
      </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2300113519"/>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a:latin typeface="Calibri" panose="020F0502020204030204" pitchFamily="34" charset="0"/>
                          <a:ea typeface="Arial" charset="0"/>
                          <a:cs typeface="Arial" charset="0"/>
                        </a:rPr>
                        <a:t>Wat was jouw belangrijkste leerdoel in de </a:t>
                      </a:r>
                      <a:r>
                        <a:rPr lang="nl-NL" sz="1300" b="0" i="0" err="1">
                          <a:latin typeface="Calibri" panose="020F0502020204030204" pitchFamily="34" charset="0"/>
                          <a:ea typeface="Arial" charset="0"/>
                          <a:cs typeface="Arial" charset="0"/>
                        </a:rPr>
                        <a:t>measure</a:t>
                      </a:r>
                      <a:r>
                        <a:rPr lang="nl-NL" sz="1300" b="0" i="0">
                          <a:latin typeface="Calibri" panose="020F0502020204030204" pitchFamily="34" charset="0"/>
                          <a:ea typeface="Arial" charset="0"/>
                          <a:cs typeface="Arial" charset="0"/>
                        </a:rPr>
                        <a:t> fase?</a:t>
                      </a:r>
                    </a:p>
                  </a:txBody>
                  <a:tcPr marL="74295" marR="74295" marT="37148" marB="37148">
                    <a:solidFill>
                      <a:srgbClr val="E9F6FF">
                        <a:alpha val="50196"/>
                      </a:srgbClr>
                    </a:solidFill>
                  </a:tcPr>
                </a:tc>
                <a:extLst>
                  <a:ext uri="{0D108BD9-81ED-4DB2-BD59-A6C34878D82A}">
                    <a16:rowId xmlns:a16="http://schemas.microsoft.com/office/drawing/2014/main" val="10000"/>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a:latin typeface="Calibri" panose="020F0502020204030204" pitchFamily="34" charset="0"/>
                          <a:ea typeface="Arial" charset="0"/>
                          <a:cs typeface="Arial" charset="0"/>
                        </a:rPr>
                        <a:t>Hoe verwachtte je dat het zou gaan?</a:t>
                      </a:r>
                    </a:p>
                  </a:txBody>
                  <a:tcPr marL="74295" marR="74295" marT="37148" marB="37148">
                    <a:solidFill>
                      <a:srgbClr val="E9F6FF">
                        <a:alpha val="50196"/>
                      </a:srgbClr>
                    </a:solidFill>
                  </a:tcPr>
                </a:tc>
                <a:extLst>
                  <a:ext uri="{0D108BD9-81ED-4DB2-BD59-A6C34878D82A}">
                    <a16:rowId xmlns:a16="http://schemas.microsoft.com/office/drawing/2014/main" val="10002"/>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a:latin typeface="Calibri" panose="020F0502020204030204" pitchFamily="34" charset="0"/>
                          <a:ea typeface="Arial" charset="0"/>
                          <a:cs typeface="Arial" charset="0"/>
                        </a:rPr>
                        <a:t>Hoe ging het? </a:t>
                      </a:r>
                    </a:p>
                  </a:txBody>
                  <a:tcPr marL="74295" marR="74295" marT="37148" marB="37148">
                    <a:solidFill>
                      <a:srgbClr val="E9F6FF">
                        <a:alpha val="50196"/>
                      </a:srgbClr>
                    </a:solidFill>
                  </a:tcPr>
                </a:tc>
                <a:extLst>
                  <a:ext uri="{0D108BD9-81ED-4DB2-BD59-A6C34878D82A}">
                    <a16:rowId xmlns:a16="http://schemas.microsoft.com/office/drawing/2014/main" val="10004"/>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a:latin typeface="Calibri" panose="020F0502020204030204" pitchFamily="34" charset="0"/>
                          <a:ea typeface="Arial" charset="0"/>
                          <a:cs typeface="Arial" charset="0"/>
                        </a:rPr>
                        <a:t>Wat heb je ervan geleerd en wat zou je de volgende keer anders aanpakken?</a:t>
                      </a:r>
                    </a:p>
                  </a:txBody>
                  <a:tcPr marL="74295" marR="74295" marT="37148" marB="37148">
                    <a:solidFill>
                      <a:srgbClr val="E9F6FF">
                        <a:alpha val="50196"/>
                      </a:srgbClr>
                    </a:solidFill>
                  </a:tcPr>
                </a:tc>
                <a:extLst>
                  <a:ext uri="{0D108BD9-81ED-4DB2-BD59-A6C34878D82A}">
                    <a16:rowId xmlns:a16="http://schemas.microsoft.com/office/drawing/2014/main" val="10006"/>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pic>
        <p:nvPicPr>
          <p:cNvPr id="3" name="Afbeelding 2" descr="Afbeelding met Lettertype, tekst, teken, geel&#10;&#10;Automatisch gegenereerde beschrijving">
            <a:extLst>
              <a:ext uri="{FF2B5EF4-FFF2-40B4-BE49-F238E27FC236}">
                <a16:creationId xmlns:a16="http://schemas.microsoft.com/office/drawing/2014/main" id="{D9116081-2A44-AD26-AD59-544A7DE6B876}"/>
              </a:ext>
            </a:extLst>
          </p:cNvPr>
          <p:cNvPicPr>
            <a:picLocks noChangeAspect="1"/>
          </p:cNvPicPr>
          <p:nvPr/>
        </p:nvPicPr>
        <p:blipFill>
          <a:blip r:embed="rId3"/>
          <a:stretch>
            <a:fillRect/>
          </a:stretch>
        </p:blipFill>
        <p:spPr>
          <a:xfrm>
            <a:off x="11215068" y="5866780"/>
            <a:ext cx="948356" cy="948356"/>
          </a:xfrm>
          <a:prstGeom prst="rect">
            <a:avLst/>
          </a:prstGeom>
        </p:spPr>
      </p:pic>
    </p:spTree>
    <p:extLst>
      <p:ext uri="{BB962C8B-B14F-4D97-AF65-F5344CB8AC3E}">
        <p14:creationId xmlns:p14="http://schemas.microsoft.com/office/powerpoint/2010/main" val="3458580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0BAAB-7500-80BC-40D1-6B101761C8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298C2D-4B47-63EF-1746-4468410497B0}"/>
              </a:ext>
            </a:extLst>
          </p:cNvPr>
          <p:cNvSpPr>
            <a:spLocks noGrp="1"/>
          </p:cNvSpPr>
          <p:nvPr>
            <p:ph type="ctrTitle"/>
          </p:nvPr>
        </p:nvSpPr>
        <p:spPr/>
        <p:txBody>
          <a:bodyPr/>
          <a:lstStyle/>
          <a:p>
            <a:r>
              <a:rPr lang="nl-NL" sz="4800" b="1">
                <a:latin typeface="+mn-lt"/>
              </a:rPr>
              <a:t>ANALYSE</a:t>
            </a:r>
          </a:p>
        </p:txBody>
      </p:sp>
      <p:pic>
        <p:nvPicPr>
          <p:cNvPr id="5" name="Afbeelding 4" descr="Afbeelding met tekenfilm, clipart, illustratie, tekening&#10;&#10;Automatisch gegenereerde beschrijving">
            <a:extLst>
              <a:ext uri="{FF2B5EF4-FFF2-40B4-BE49-F238E27FC236}">
                <a16:creationId xmlns:a16="http://schemas.microsoft.com/office/drawing/2014/main" id="{5C3C38AE-3A2D-A85C-F1EC-8ECE75149776}"/>
              </a:ext>
            </a:extLst>
          </p:cNvPr>
          <p:cNvPicPr>
            <a:picLocks noChangeAspect="1"/>
          </p:cNvPicPr>
          <p:nvPr/>
        </p:nvPicPr>
        <p:blipFill>
          <a:blip r:embed="rId2"/>
          <a:stretch>
            <a:fillRect/>
          </a:stretch>
        </p:blipFill>
        <p:spPr>
          <a:xfrm>
            <a:off x="7687816" y="2316163"/>
            <a:ext cx="4504184" cy="4743450"/>
          </a:xfrm>
          <a:prstGeom prst="rect">
            <a:avLst/>
          </a:prstGeom>
        </p:spPr>
      </p:pic>
    </p:spTree>
    <p:extLst>
      <p:ext uri="{BB962C8B-B14F-4D97-AF65-F5344CB8AC3E}">
        <p14:creationId xmlns:p14="http://schemas.microsoft.com/office/powerpoint/2010/main" val="278202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OVERZICHT</a:t>
            </a:r>
            <a:endParaRPr lang="nl-NL" sz="3600">
              <a:latin typeface="Calibri" panose="020F0502020204030204" pitchFamily="34" charset="0"/>
              <a:ea typeface="Arial" charset="0"/>
              <a:cs typeface="Arial" charset="0"/>
            </a:endParaRPr>
          </a:p>
        </p:txBody>
      </p:sp>
      <p:sp>
        <p:nvSpPr>
          <p:cNvPr id="22" name="Tijdelijke aanduiding voor inhoud 4">
            <a:extLst>
              <a:ext uri="{FF2B5EF4-FFF2-40B4-BE49-F238E27FC236}">
                <a16:creationId xmlns:a16="http://schemas.microsoft.com/office/drawing/2014/main" id="{F03AD5B8-6695-AE41-8808-8BDAF788BD3C}"/>
              </a:ext>
            </a:extLst>
          </p:cNvPr>
          <p:cNvSpPr>
            <a:spLocks noGrp="1"/>
          </p:cNvSpPr>
          <p:nvPr>
            <p:ph idx="1"/>
          </p:nvPr>
        </p:nvSpPr>
        <p:spPr>
          <a:xfrm>
            <a:off x="1258387" y="1353774"/>
            <a:ext cx="9495649" cy="5149849"/>
          </a:xfrm>
        </p:spPr>
        <p:txBody>
          <a:bodyPr>
            <a:normAutofit/>
          </a:bodyPr>
          <a:lstStyle/>
          <a:p>
            <a:pPr marL="0" indent="0" algn="just">
              <a:lnSpc>
                <a:spcPct val="120000"/>
              </a:lnSpc>
              <a:buNone/>
            </a:pPr>
            <a:r>
              <a:rPr lang="nl-NL" sz="1700">
                <a:latin typeface="Calibri" panose="020F0502020204030204" pitchFamily="34" charset="0"/>
                <a:ea typeface="Arial" charset="0"/>
                <a:cs typeface="Arial" charset="0"/>
              </a:rPr>
              <a:t>DOEL</a:t>
            </a:r>
          </a:p>
          <a:p>
            <a:pPr marL="0" indent="0" algn="just">
              <a:lnSpc>
                <a:spcPct val="120000"/>
              </a:lnSpc>
              <a:buNone/>
            </a:pPr>
            <a:r>
              <a:rPr lang="nl-NL" sz="1700">
                <a:latin typeface="Calibri" panose="020F0502020204030204" pitchFamily="34" charset="0"/>
                <a:ea typeface="Arial" charset="0"/>
                <a:cs typeface="Arial" charset="0"/>
              </a:rPr>
              <a:t>Onderzoeken wat de oorzaak van het probleem is.</a:t>
            </a:r>
          </a:p>
          <a:p>
            <a:pPr marL="0" indent="0" algn="just">
              <a:lnSpc>
                <a:spcPct val="120000"/>
              </a:lnSpc>
              <a:buNone/>
            </a:pPr>
            <a:endParaRPr lang="nl-NL" sz="1700">
              <a:latin typeface="Calibri" panose="020F0502020204030204" pitchFamily="34" charset="0"/>
              <a:ea typeface="Arial" charset="0"/>
              <a:cs typeface="Arial" charset="0"/>
            </a:endParaRPr>
          </a:p>
          <a:p>
            <a:pPr marL="0" indent="0" algn="just">
              <a:lnSpc>
                <a:spcPct val="120000"/>
              </a:lnSpc>
              <a:buNone/>
            </a:pPr>
            <a:r>
              <a:rPr lang="nl-NL" sz="1700">
                <a:latin typeface="Calibri" panose="020F0502020204030204" pitchFamily="34" charset="0"/>
                <a:ea typeface="Arial" charset="0"/>
                <a:cs typeface="Arial" charset="0"/>
              </a:rPr>
              <a:t>TOOLS &amp; TECHNIEKEN</a:t>
            </a:r>
          </a:p>
          <a:p>
            <a:pPr>
              <a:buSzPct val="60000"/>
              <a:buFont typeface=".Lucida Grande UI Regular"/>
              <a:buChar char="◆"/>
            </a:pPr>
            <a:r>
              <a:rPr lang="nl-NL" sz="1600">
                <a:latin typeface="Calibri" panose="020F0502020204030204" pitchFamily="34" charset="0"/>
                <a:ea typeface="Arial" charset="0"/>
                <a:cs typeface="Arial" charset="0"/>
              </a:rPr>
              <a:t>Waardeanalyse (CVA, NNVA, NVA)</a:t>
            </a:r>
          </a:p>
          <a:p>
            <a:pPr>
              <a:buSzPct val="60000"/>
              <a:buFont typeface=".Lucida Grande UI Regular"/>
              <a:buChar char="◆"/>
            </a:pPr>
            <a:r>
              <a:rPr lang="nl-NL" sz="1600">
                <a:latin typeface="Calibri" panose="020F0502020204030204" pitchFamily="34" charset="0"/>
                <a:ea typeface="Arial" charset="0"/>
                <a:cs typeface="Arial" charset="0"/>
              </a:rPr>
              <a:t>Data-analyse </a:t>
            </a:r>
          </a:p>
          <a:p>
            <a:pPr>
              <a:buSzPct val="60000"/>
              <a:buFont typeface=".Lucida Grande UI Regular"/>
              <a:buChar char="◆"/>
            </a:pPr>
            <a:r>
              <a:rPr lang="nl-NL" sz="1600">
                <a:latin typeface="Calibri" panose="020F0502020204030204" pitchFamily="34" charset="0"/>
                <a:ea typeface="Arial" charset="0"/>
                <a:cs typeface="Arial" charset="0"/>
              </a:rPr>
              <a:t>Oorzaakanalyse: </a:t>
            </a:r>
            <a:r>
              <a:rPr lang="nl-NL" sz="1600" err="1">
                <a:latin typeface="Calibri" panose="020F0502020204030204" pitchFamily="34" charset="0"/>
                <a:ea typeface="Arial" charset="0"/>
                <a:cs typeface="Arial" charset="0"/>
              </a:rPr>
              <a:t>ishikawa</a:t>
            </a:r>
            <a:r>
              <a:rPr lang="nl-NL" sz="1600">
                <a:latin typeface="Calibri" panose="020F0502020204030204" pitchFamily="34" charset="0"/>
                <a:ea typeface="Arial" charset="0"/>
                <a:cs typeface="Arial" charset="0"/>
              </a:rPr>
              <a:t> (visgraat analyse) &amp; 5 x waarom</a:t>
            </a:r>
          </a:p>
          <a:p>
            <a:pPr marL="0" indent="0">
              <a:buNone/>
            </a:pPr>
            <a:endParaRPr lang="nl-NL">
              <a:latin typeface="Arial"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37E1F478-3D03-C088-0FC6-51F9795B77BC}"/>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8FE8C635-4DAA-D87D-2675-198D40FCF07A}"/>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572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WAARDE-ANALYSE</a:t>
            </a:r>
            <a:endParaRPr lang="nl-NL" sz="3600">
              <a:latin typeface="Calibri" panose="020F0502020204030204" pitchFamily="34" charset="0"/>
              <a:ea typeface="Arial" charset="0"/>
              <a:cs typeface="Arial" charset="0"/>
            </a:endParaRPr>
          </a:p>
        </p:txBody>
      </p:sp>
      <p:sp>
        <p:nvSpPr>
          <p:cNvPr id="26" name="Tijdelijke aanduiding voor inhoud 4">
            <a:extLst>
              <a:ext uri="{FF2B5EF4-FFF2-40B4-BE49-F238E27FC236}">
                <a16:creationId xmlns:a16="http://schemas.microsoft.com/office/drawing/2014/main" id="{29E3A619-1009-0F42-92F6-E4DFE7AD06A6}"/>
              </a:ext>
            </a:extLst>
          </p:cNvPr>
          <p:cNvSpPr>
            <a:spLocks noGrp="1"/>
          </p:cNvSpPr>
          <p:nvPr>
            <p:ph idx="1"/>
          </p:nvPr>
        </p:nvSpPr>
        <p:spPr>
          <a:xfrm>
            <a:off x="1258387" y="1353774"/>
            <a:ext cx="9259028" cy="5149849"/>
          </a:xfrm>
        </p:spPr>
        <p:txBody>
          <a:bodyPr>
            <a:normAutofit/>
          </a:bodyPr>
          <a:lstStyle/>
          <a:p>
            <a:pPr marL="0" indent="0" algn="just">
              <a:buNone/>
            </a:pPr>
            <a:r>
              <a:rPr lang="nl-NL" sz="1600" dirty="0">
                <a:latin typeface="Calibri" panose="020F0502020204030204" pitchFamily="34" charset="0"/>
                <a:ea typeface="Arial" charset="0"/>
                <a:cs typeface="Arial" charset="0"/>
              </a:rPr>
              <a:t>In de </a:t>
            </a:r>
            <a:r>
              <a:rPr lang="nl-NL" sz="1600" dirty="0" err="1">
                <a:latin typeface="Calibri" panose="020F0502020204030204" pitchFamily="34" charset="0"/>
                <a:ea typeface="Arial" charset="0"/>
                <a:cs typeface="Arial" charset="0"/>
              </a:rPr>
              <a:t>define</a:t>
            </a:r>
            <a:r>
              <a:rPr lang="nl-NL" sz="1600" dirty="0">
                <a:latin typeface="Calibri" panose="020F0502020204030204" pitchFamily="34" charset="0"/>
                <a:ea typeface="Arial" charset="0"/>
                <a:cs typeface="Arial" charset="0"/>
              </a:rPr>
              <a:t> fase heb je achterhaald wat de klantwens en klantwaarde is: je weet nu waaraan het product of de dienst moet voldoen. Na het maken van de VSM is er inzicht in alle processtappen op gedetailleerd niveau. Deze twee dingen zijn samen de uitgangspositie voor een goede waarde analyse. </a:t>
            </a:r>
          </a:p>
          <a:p>
            <a:pPr marL="0" indent="0" algn="just">
              <a:buNone/>
            </a:pPr>
            <a:endParaRPr lang="nl-NL" sz="1600" dirty="0">
              <a:latin typeface="Calibri" panose="020F0502020204030204" pitchFamily="34" charset="0"/>
              <a:ea typeface="Arial" charset="0"/>
              <a:cs typeface="Arial" charset="0"/>
            </a:endParaRPr>
          </a:p>
          <a:p>
            <a:pPr marL="0" indent="0" algn="just">
              <a:buNone/>
            </a:pPr>
            <a:r>
              <a:rPr lang="nl-NL" sz="1600" dirty="0">
                <a:latin typeface="Calibri" panose="020F0502020204030204" pitchFamily="34" charset="0"/>
                <a:ea typeface="Arial" charset="0"/>
                <a:cs typeface="Arial" charset="0"/>
              </a:rPr>
              <a:t>Maak de waarde analyse visueel (stickers, symbolen, stippen). </a:t>
            </a:r>
          </a:p>
          <a:p>
            <a:pPr marL="0" indent="0" algn="just">
              <a:buNone/>
            </a:pPr>
            <a:endParaRPr lang="nl-NL" sz="1600" dirty="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C3448413-3CCB-8FA2-AD1B-0C30072969ED}"/>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A38E3BB7-43F6-2FF7-653E-650CE3FBDAC7}"/>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715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WAARDE-ANALYSE</a:t>
            </a:r>
            <a:endParaRPr lang="nl-NL" sz="3600">
              <a:latin typeface="Calibri" panose="020F0502020204030204" pitchFamily="34" charset="0"/>
              <a:ea typeface="Arial" charset="0"/>
              <a:cs typeface="Arial" charset="0"/>
            </a:endParaRPr>
          </a:p>
        </p:txBody>
      </p:sp>
      <p:sp>
        <p:nvSpPr>
          <p:cNvPr id="15" name="Tijdelijke aanduiding voor inhoud 4">
            <a:extLst>
              <a:ext uri="{FF2B5EF4-FFF2-40B4-BE49-F238E27FC236}">
                <a16:creationId xmlns:a16="http://schemas.microsoft.com/office/drawing/2014/main" id="{770BDC5D-16BC-C349-8E69-D73606CC6EBA}"/>
              </a:ext>
            </a:extLst>
          </p:cNvPr>
          <p:cNvSpPr>
            <a:spLocks noGrp="1"/>
          </p:cNvSpPr>
          <p:nvPr>
            <p:ph idx="1"/>
          </p:nvPr>
        </p:nvSpPr>
        <p:spPr>
          <a:xfrm>
            <a:off x="1258387" y="1258771"/>
            <a:ext cx="9259028" cy="5149849"/>
          </a:xfrm>
        </p:spPr>
        <p:txBody>
          <a:bodyPr>
            <a:normAutofit/>
          </a:bodyPr>
          <a:lstStyle/>
          <a:p>
            <a:pPr marL="0" indent="0" algn="just">
              <a:buNone/>
            </a:pPr>
            <a:r>
              <a:rPr lang="nl-NL" sz="1600" dirty="0">
                <a:solidFill>
                  <a:schemeClr val="bg1">
                    <a:lumMod val="50000"/>
                  </a:schemeClr>
                </a:solidFill>
                <a:latin typeface="Calibri" panose="020F0502020204030204" pitchFamily="34" charset="0"/>
                <a:ea typeface="Arial" charset="0"/>
                <a:cs typeface="Arial" charset="0"/>
              </a:rPr>
              <a:t>Voeg een foto in van de VSM na de waardeanalyse.</a:t>
            </a:r>
          </a:p>
          <a:p>
            <a:pPr marL="0" indent="0" algn="just">
              <a:buNone/>
            </a:pPr>
            <a:endParaRPr lang="nl-NL" sz="1600" dirty="0">
              <a:latin typeface="Calibri" panose="020F0502020204030204" pitchFamily="34" charset="0"/>
              <a:ea typeface="Arial" charset="0"/>
              <a:cs typeface="Arial" charset="0"/>
            </a:endParaRPr>
          </a:p>
        </p:txBody>
      </p:sp>
      <p:cxnSp>
        <p:nvCxnSpPr>
          <p:cNvPr id="3" name="Rechte verbindingslijn 2">
            <a:extLst>
              <a:ext uri="{FF2B5EF4-FFF2-40B4-BE49-F238E27FC236}">
                <a16:creationId xmlns:a16="http://schemas.microsoft.com/office/drawing/2014/main" id="{7BFA1118-7C57-ADE5-F799-E3A7AC977620}"/>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cirkel, Graphics&#10;&#10;Automatisch gegenereerde beschrijving">
            <a:extLst>
              <a:ext uri="{FF2B5EF4-FFF2-40B4-BE49-F238E27FC236}">
                <a16:creationId xmlns:a16="http://schemas.microsoft.com/office/drawing/2014/main" id="{CEBD7AA3-318F-2217-FA95-04733754586D}"/>
              </a:ext>
            </a:extLst>
          </p:cNvPr>
          <p:cNvPicPr>
            <a:picLocks noChangeAspect="1"/>
          </p:cNvPicPr>
          <p:nvPr/>
        </p:nvPicPr>
        <p:blipFill>
          <a:blip r:embed="rId3"/>
          <a:stretch>
            <a:fillRect/>
          </a:stretch>
        </p:blipFill>
        <p:spPr>
          <a:xfrm>
            <a:off x="367347" y="1258771"/>
            <a:ext cx="615249" cy="598249"/>
          </a:xfrm>
          <a:prstGeom prst="rect">
            <a:avLst/>
          </a:prstGeom>
        </p:spPr>
      </p:pic>
      <p:pic>
        <p:nvPicPr>
          <p:cNvPr id="5" name="Afbeelding 4" descr="Afbeelding met Lettertype, tekst, teken, geel&#10;&#10;Automatisch gegenereerde beschrijving">
            <a:extLst>
              <a:ext uri="{FF2B5EF4-FFF2-40B4-BE49-F238E27FC236}">
                <a16:creationId xmlns:a16="http://schemas.microsoft.com/office/drawing/2014/main" id="{4FC95D1E-BD2A-CCC3-F05B-98332B1E3E61}"/>
              </a:ext>
            </a:extLst>
          </p:cNvPr>
          <p:cNvPicPr>
            <a:picLocks noChangeAspect="1"/>
          </p:cNvPicPr>
          <p:nvPr/>
        </p:nvPicPr>
        <p:blipFill>
          <a:blip r:embed="rId4"/>
          <a:stretch>
            <a:fillRect/>
          </a:stretch>
        </p:blipFill>
        <p:spPr>
          <a:xfrm>
            <a:off x="11215068" y="5866780"/>
            <a:ext cx="948356" cy="948356"/>
          </a:xfrm>
          <a:prstGeom prst="rect">
            <a:avLst/>
          </a:prstGeom>
        </p:spPr>
      </p:pic>
    </p:spTree>
    <p:extLst>
      <p:ext uri="{BB962C8B-B14F-4D97-AF65-F5344CB8AC3E}">
        <p14:creationId xmlns:p14="http://schemas.microsoft.com/office/powerpoint/2010/main" val="428423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51C95-1B7F-EF09-30D1-C8BCE0614E66}"/>
              </a:ext>
            </a:extLst>
          </p:cNvPr>
          <p:cNvSpPr>
            <a:spLocks noGrp="1"/>
          </p:cNvSpPr>
          <p:nvPr>
            <p:ph type="ctrTitle"/>
          </p:nvPr>
        </p:nvSpPr>
        <p:spPr/>
        <p:txBody>
          <a:bodyPr>
            <a:normAutofit/>
          </a:bodyPr>
          <a:lstStyle/>
          <a:p>
            <a:r>
              <a:rPr lang="nl-NL" sz="4800" b="1">
                <a:latin typeface="+mn-lt"/>
              </a:rPr>
              <a:t>DEFINE</a:t>
            </a:r>
          </a:p>
        </p:txBody>
      </p:sp>
      <p:pic>
        <p:nvPicPr>
          <p:cNvPr id="6" name="Afbeelding 5" descr="Afbeelding met tekenfilm, clipart, illustratie, tekening&#10;&#10;Automatisch gegenereerde beschrijving">
            <a:extLst>
              <a:ext uri="{FF2B5EF4-FFF2-40B4-BE49-F238E27FC236}">
                <a16:creationId xmlns:a16="http://schemas.microsoft.com/office/drawing/2014/main" id="{C996A75F-2AD6-0946-62B6-1640CA719D25}"/>
              </a:ext>
            </a:extLst>
          </p:cNvPr>
          <p:cNvPicPr>
            <a:picLocks noChangeAspect="1"/>
          </p:cNvPicPr>
          <p:nvPr/>
        </p:nvPicPr>
        <p:blipFill>
          <a:blip r:embed="rId2"/>
          <a:stretch>
            <a:fillRect/>
          </a:stretch>
        </p:blipFill>
        <p:spPr>
          <a:xfrm>
            <a:off x="7687816" y="2316163"/>
            <a:ext cx="4504184" cy="4743450"/>
          </a:xfrm>
          <a:prstGeom prst="rect">
            <a:avLst/>
          </a:prstGeom>
        </p:spPr>
      </p:pic>
    </p:spTree>
    <p:extLst>
      <p:ext uri="{BB962C8B-B14F-4D97-AF65-F5344CB8AC3E}">
        <p14:creationId xmlns:p14="http://schemas.microsoft.com/office/powerpoint/2010/main" val="2724721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2BDDF-6132-0301-CF31-4CF3A60E61B5}"/>
            </a:ext>
          </a:extLst>
        </p:cNvPr>
        <p:cNvGrpSpPr/>
        <p:nvPr/>
      </p:nvGrpSpPr>
      <p:grpSpPr>
        <a:xfrm>
          <a:off x="0" y="0"/>
          <a:ext cx="0" cy="0"/>
          <a:chOff x="0" y="0"/>
          <a:chExt cx="0" cy="0"/>
        </a:xfrm>
      </p:grpSpPr>
      <p:sp>
        <p:nvSpPr>
          <p:cNvPr id="21" name="Titel 3">
            <a:extLst>
              <a:ext uri="{FF2B5EF4-FFF2-40B4-BE49-F238E27FC236}">
                <a16:creationId xmlns:a16="http://schemas.microsoft.com/office/drawing/2014/main" id="{0539D526-DFE2-7ED1-582E-B8A3283B3EB6}"/>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WAARDE-ANALYSE</a:t>
            </a:r>
            <a:endParaRPr lang="nl-NL" sz="3600">
              <a:latin typeface="Calibri" panose="020F0502020204030204" pitchFamily="34" charset="0"/>
              <a:ea typeface="Arial" charset="0"/>
              <a:cs typeface="Arial" charset="0"/>
            </a:endParaRPr>
          </a:p>
        </p:txBody>
      </p:sp>
      <p:sp>
        <p:nvSpPr>
          <p:cNvPr id="15" name="Tijdelijke aanduiding voor inhoud 4">
            <a:extLst>
              <a:ext uri="{FF2B5EF4-FFF2-40B4-BE49-F238E27FC236}">
                <a16:creationId xmlns:a16="http://schemas.microsoft.com/office/drawing/2014/main" id="{C4A31033-CAB1-72DF-D4F5-EAE689A4C6BE}"/>
              </a:ext>
            </a:extLst>
          </p:cNvPr>
          <p:cNvSpPr>
            <a:spLocks noGrp="1"/>
          </p:cNvSpPr>
          <p:nvPr>
            <p:ph idx="1"/>
          </p:nvPr>
        </p:nvSpPr>
        <p:spPr>
          <a:xfrm>
            <a:off x="1258387" y="1258771"/>
            <a:ext cx="9259028" cy="5149849"/>
          </a:xfrm>
        </p:spPr>
        <p:txBody>
          <a:bodyPr>
            <a:normAutofit/>
          </a:bodyPr>
          <a:lstStyle/>
          <a:p>
            <a:pPr marL="0" indent="0" algn="just">
              <a:buNone/>
            </a:pPr>
            <a:r>
              <a:rPr lang="nl-NL" sz="1600" dirty="0">
                <a:solidFill>
                  <a:schemeClr val="bg1">
                    <a:lumMod val="50000"/>
                  </a:schemeClr>
                </a:solidFill>
                <a:latin typeface="Calibri" panose="020F0502020204030204" pitchFamily="34" charset="0"/>
                <a:ea typeface="Arial" charset="0"/>
                <a:cs typeface="Arial" charset="0"/>
              </a:rPr>
              <a:t>Beschrijf hier je bevindingen na de waardeanalyse.</a:t>
            </a:r>
          </a:p>
          <a:p>
            <a:pPr marL="0" indent="0" algn="just">
              <a:buNone/>
            </a:pPr>
            <a:endParaRPr lang="nl-NL" sz="1600" dirty="0">
              <a:latin typeface="Calibri" panose="020F0502020204030204" pitchFamily="34" charset="0"/>
              <a:ea typeface="Arial" charset="0"/>
              <a:cs typeface="Arial" charset="0"/>
            </a:endParaRPr>
          </a:p>
        </p:txBody>
      </p:sp>
      <p:cxnSp>
        <p:nvCxnSpPr>
          <p:cNvPr id="3" name="Rechte verbindingslijn 2">
            <a:extLst>
              <a:ext uri="{FF2B5EF4-FFF2-40B4-BE49-F238E27FC236}">
                <a16:creationId xmlns:a16="http://schemas.microsoft.com/office/drawing/2014/main" id="{95A1A374-AED3-0F2E-E509-2C59F33E90B3}"/>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cirkel, Graphics&#10;&#10;Automatisch gegenereerde beschrijving">
            <a:extLst>
              <a:ext uri="{FF2B5EF4-FFF2-40B4-BE49-F238E27FC236}">
                <a16:creationId xmlns:a16="http://schemas.microsoft.com/office/drawing/2014/main" id="{F7FBFE33-C1FB-C10A-E828-AAE68C31615E}"/>
              </a:ext>
            </a:extLst>
          </p:cNvPr>
          <p:cNvPicPr>
            <a:picLocks noChangeAspect="1"/>
          </p:cNvPicPr>
          <p:nvPr/>
        </p:nvPicPr>
        <p:blipFill>
          <a:blip r:embed="rId3"/>
          <a:stretch>
            <a:fillRect/>
          </a:stretch>
        </p:blipFill>
        <p:spPr>
          <a:xfrm>
            <a:off x="367347" y="1258771"/>
            <a:ext cx="615249" cy="598249"/>
          </a:xfrm>
          <a:prstGeom prst="rect">
            <a:avLst/>
          </a:prstGeom>
        </p:spPr>
      </p:pic>
      <p:pic>
        <p:nvPicPr>
          <p:cNvPr id="5" name="Afbeelding 4" descr="Afbeelding met Lettertype, tekst, teken, geel&#10;&#10;Automatisch gegenereerde beschrijving">
            <a:extLst>
              <a:ext uri="{FF2B5EF4-FFF2-40B4-BE49-F238E27FC236}">
                <a16:creationId xmlns:a16="http://schemas.microsoft.com/office/drawing/2014/main" id="{128F1F9F-2BBF-1DA3-1692-AE9C64938F57}"/>
              </a:ext>
            </a:extLst>
          </p:cNvPr>
          <p:cNvPicPr>
            <a:picLocks noChangeAspect="1"/>
          </p:cNvPicPr>
          <p:nvPr/>
        </p:nvPicPr>
        <p:blipFill>
          <a:blip r:embed="rId4"/>
          <a:stretch>
            <a:fillRect/>
          </a:stretch>
        </p:blipFill>
        <p:spPr>
          <a:xfrm>
            <a:off x="11215068" y="5866780"/>
            <a:ext cx="948356" cy="948356"/>
          </a:xfrm>
          <a:prstGeom prst="rect">
            <a:avLst/>
          </a:prstGeom>
        </p:spPr>
      </p:pic>
    </p:spTree>
    <p:extLst>
      <p:ext uri="{BB962C8B-B14F-4D97-AF65-F5344CB8AC3E}">
        <p14:creationId xmlns:p14="http://schemas.microsoft.com/office/powerpoint/2010/main" val="4030936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DATA-ANALYSE</a:t>
            </a:r>
            <a:endParaRPr lang="nl-NL" sz="3600">
              <a:latin typeface="Calibri" panose="020F0502020204030204" pitchFamily="34" charset="0"/>
              <a:ea typeface="Arial" charset="0"/>
              <a:cs typeface="Arial" charset="0"/>
            </a:endParaRPr>
          </a:p>
        </p:txBody>
      </p:sp>
      <p:sp>
        <p:nvSpPr>
          <p:cNvPr id="22" name="Tijdelijke aanduiding voor inhoud 4">
            <a:extLst>
              <a:ext uri="{FF2B5EF4-FFF2-40B4-BE49-F238E27FC236}">
                <a16:creationId xmlns:a16="http://schemas.microsoft.com/office/drawing/2014/main" id="{7700BFAA-55A4-5841-B702-E487F2D21882}"/>
              </a:ext>
            </a:extLst>
          </p:cNvPr>
          <p:cNvSpPr txBox="1">
            <a:spLocks/>
          </p:cNvSpPr>
          <p:nvPr/>
        </p:nvSpPr>
        <p:spPr>
          <a:xfrm>
            <a:off x="1258387" y="1353774"/>
            <a:ext cx="9259028" cy="5149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NL" sz="1600">
                <a:latin typeface="Calibri" panose="020F0502020204030204" pitchFamily="34" charset="0"/>
                <a:ea typeface="Arial" charset="0"/>
                <a:cs typeface="Arial" charset="0"/>
              </a:rPr>
              <a:t>Je wil op basis van de data een aantal analyses doen die je helpen om nog beter te snappen wat er niet goed gaat in het proces en waar dit aan ligt.</a:t>
            </a:r>
          </a:p>
          <a:p>
            <a:pPr marL="0" indent="0" algn="just">
              <a:buFont typeface="Arial" panose="020B0604020202020204" pitchFamily="34" charset="0"/>
              <a:buNone/>
            </a:pPr>
            <a:endParaRPr lang="nl-NL" sz="1600">
              <a:latin typeface="Calibri" panose="020F0502020204030204" pitchFamily="34" charset="0"/>
              <a:ea typeface="Arial" charset="0"/>
              <a:cs typeface="Arial" charset="0"/>
            </a:endParaRPr>
          </a:p>
          <a:p>
            <a:pPr marL="0" indent="0" algn="just">
              <a:buFont typeface="Arial" panose="020B0604020202020204" pitchFamily="34" charset="0"/>
              <a:buNone/>
            </a:pPr>
            <a:r>
              <a:rPr lang="nl-NL" sz="1600">
                <a:latin typeface="Calibri" panose="020F0502020204030204" pitchFamily="34" charset="0"/>
                <a:ea typeface="Arial" charset="0"/>
                <a:cs typeface="Arial" charset="0"/>
              </a:rPr>
              <a:t>Bekijk goed wat je hebt gemeten en wat je daarover kan zeggen:</a:t>
            </a:r>
          </a:p>
          <a:p>
            <a:pPr algn="just">
              <a:lnSpc>
                <a:spcPct val="120000"/>
              </a:lnSpc>
              <a:buSzPct val="60000"/>
              <a:buFont typeface=".Lucida Grande UI Regular"/>
              <a:buChar char="◆"/>
            </a:pPr>
            <a:r>
              <a:rPr lang="nl-NL" sz="1600">
                <a:latin typeface="Calibri" panose="020F0502020204030204" pitchFamily="34" charset="0"/>
                <a:ea typeface="Arial" charset="0"/>
                <a:cs typeface="Arial" charset="0"/>
              </a:rPr>
              <a:t>De probleemstelling: is het probleem groter of kleiner dan je aanvankelijk dacht? Door de Y variabele grafisch weer te geven krijg je meer inzicht in de situatie.</a:t>
            </a:r>
          </a:p>
          <a:p>
            <a:pPr algn="just">
              <a:lnSpc>
                <a:spcPct val="120000"/>
              </a:lnSpc>
              <a:buSzPct val="60000"/>
              <a:buFont typeface=".Lucida Grande UI Regular"/>
              <a:buChar char="◆"/>
            </a:pPr>
            <a:endParaRPr lang="nl-NL" sz="1600">
              <a:latin typeface="Calibri" panose="020F0502020204030204" pitchFamily="34" charset="0"/>
              <a:ea typeface="Arial" charset="0"/>
              <a:cs typeface="Arial" charset="0"/>
            </a:endParaRPr>
          </a:p>
          <a:p>
            <a:pPr algn="just">
              <a:lnSpc>
                <a:spcPct val="120000"/>
              </a:lnSpc>
              <a:buSzPct val="60000"/>
              <a:buFont typeface=".Lucida Grande UI Regular"/>
              <a:buChar char="◆"/>
            </a:pPr>
            <a:r>
              <a:rPr lang="nl-NL" sz="1600">
                <a:latin typeface="Calibri" panose="020F0502020204030204" pitchFamily="34" charset="0"/>
                <a:ea typeface="Arial" charset="0"/>
                <a:cs typeface="Arial" charset="0"/>
              </a:rPr>
              <a:t>Het visualiseren van de verschillende X variabelen om te kijken of je patronen kunt ontdekken. Je kan deze bij de oorzaakanalyse verder onderzoeken.</a:t>
            </a:r>
          </a:p>
          <a:p>
            <a:pPr algn="just">
              <a:lnSpc>
                <a:spcPct val="120000"/>
              </a:lnSpc>
              <a:buSzPct val="60000"/>
              <a:buFont typeface=".Lucida Grande UI Regular"/>
              <a:buChar char="◆"/>
            </a:pPr>
            <a:endParaRPr lang="nl-NL" sz="1600">
              <a:latin typeface="Calibri" panose="020F0502020204030204" pitchFamily="34" charset="0"/>
              <a:ea typeface="Arial" charset="0"/>
              <a:cs typeface="Arial" charset="0"/>
            </a:endParaRPr>
          </a:p>
          <a:p>
            <a:pPr algn="just">
              <a:lnSpc>
                <a:spcPct val="120000"/>
              </a:lnSpc>
              <a:buSzPct val="60000"/>
              <a:buFont typeface=".Lucida Grande UI Regular"/>
              <a:buChar char="◆"/>
            </a:pPr>
            <a:r>
              <a:rPr lang="nl-NL" sz="1600">
                <a:latin typeface="Calibri" panose="020F0502020204030204" pitchFamily="34" charset="0"/>
                <a:ea typeface="Arial" charset="0"/>
                <a:cs typeface="Arial" charset="0"/>
              </a:rPr>
              <a:t>Het berekenen van overige gegevens, zoals bijvoorbeeld de </a:t>
            </a:r>
            <a:r>
              <a:rPr lang="nl-NL" sz="1600" err="1">
                <a:latin typeface="Calibri" panose="020F0502020204030204" pitchFamily="34" charset="0"/>
                <a:ea typeface="Arial" charset="0"/>
                <a:cs typeface="Arial" charset="0"/>
              </a:rPr>
              <a:t>takttijd</a:t>
            </a:r>
            <a:r>
              <a:rPr lang="nl-NL" sz="1600">
                <a:latin typeface="Calibri" panose="020F0502020204030204" pitchFamily="34" charset="0"/>
                <a:ea typeface="Arial" charset="0"/>
                <a:cs typeface="Arial" charset="0"/>
              </a:rPr>
              <a:t>, doorlooptijd, bewerkingstijd, wet van Little, </a:t>
            </a:r>
            <a:r>
              <a:rPr lang="nl-NL" sz="1600" err="1">
                <a:latin typeface="Calibri" panose="020F0502020204030204" pitchFamily="34" charset="0"/>
                <a:ea typeface="Arial" charset="0"/>
                <a:cs typeface="Arial" charset="0"/>
              </a:rPr>
              <a:t>process</a:t>
            </a:r>
            <a:r>
              <a:rPr lang="nl-NL" sz="1600">
                <a:latin typeface="Calibri" panose="020F0502020204030204" pitchFamily="34" charset="0"/>
                <a:ea typeface="Arial" charset="0"/>
                <a:cs typeface="Arial" charset="0"/>
              </a:rPr>
              <a:t> efficiency, etc.</a:t>
            </a:r>
          </a:p>
          <a:p>
            <a:pPr marL="0" indent="0" algn="just">
              <a:buFont typeface="Arial" panose="020B0604020202020204" pitchFamily="34" charset="0"/>
              <a:buNone/>
            </a:pPr>
            <a:endParaRPr lang="nl-NL" sz="1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D29E585C-7E8D-7C74-595A-6A335BC2D127}"/>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5167A69C-0398-C402-9466-65498AA11AF7}"/>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781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DATA-ANALYSE</a:t>
            </a:r>
            <a:endParaRPr lang="nl-NL" sz="3600">
              <a:latin typeface="Calibri" panose="020F0502020204030204" pitchFamily="34" charset="0"/>
              <a:ea typeface="Arial" charset="0"/>
              <a:cs typeface="Arial" charset="0"/>
            </a:endParaRPr>
          </a:p>
        </p:txBody>
      </p:sp>
      <p:sp>
        <p:nvSpPr>
          <p:cNvPr id="10" name="Tijdelijke aanduiding voor inhoud 2">
            <a:extLst>
              <a:ext uri="{FF2B5EF4-FFF2-40B4-BE49-F238E27FC236}">
                <a16:creationId xmlns:a16="http://schemas.microsoft.com/office/drawing/2014/main" id="{75B533F2-F50A-4046-BF08-86BDF109C93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Calibri" panose="020F0502020204030204" pitchFamily="34" charset="0"/>
                <a:ea typeface="Gotham ExtraLight" charset="0"/>
                <a:cs typeface="Arial" charset="0"/>
              </a:rPr>
              <a:t>Deel hier de resultaten van je data-analyse. Denk goed na over de vorm! Gebruik minimaal één visualisatie van de data.</a:t>
            </a:r>
            <a:endParaRPr lang="nl-NL" sz="1600" dirty="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C84E046E-E7F3-9C8D-E566-6CCC7FEB3E5C}"/>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9CF00931-C329-AFB6-E1B3-0B80800B2701}"/>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349D37D0-5D3B-DB75-3F13-755134FBAEEC}"/>
              </a:ext>
            </a:extLst>
          </p:cNvPr>
          <p:cNvPicPr>
            <a:picLocks noChangeAspect="1"/>
          </p:cNvPicPr>
          <p:nvPr/>
        </p:nvPicPr>
        <p:blipFill>
          <a:blip r:embed="rId4"/>
          <a:stretch>
            <a:fillRect/>
          </a:stretch>
        </p:blipFill>
        <p:spPr>
          <a:xfrm>
            <a:off x="467062" y="1297050"/>
            <a:ext cx="615249" cy="598249"/>
          </a:xfrm>
          <a:prstGeom prst="rect">
            <a:avLst/>
          </a:prstGeom>
        </p:spPr>
      </p:pic>
    </p:spTree>
    <p:extLst>
      <p:ext uri="{BB962C8B-B14F-4D97-AF65-F5344CB8AC3E}">
        <p14:creationId xmlns:p14="http://schemas.microsoft.com/office/powerpoint/2010/main" val="2126559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OORZAAKANALYSE</a:t>
            </a:r>
            <a:endParaRPr lang="nl-NL" sz="3600">
              <a:latin typeface="Calibri" panose="020F0502020204030204" pitchFamily="34" charset="0"/>
              <a:ea typeface="Arial" charset="0"/>
              <a:cs typeface="Arial" charset="0"/>
            </a:endParaRPr>
          </a:p>
        </p:txBody>
      </p:sp>
      <p:sp>
        <p:nvSpPr>
          <p:cNvPr id="13" name="Tijdelijke aanduiding voor inhoud 4">
            <a:extLst>
              <a:ext uri="{FF2B5EF4-FFF2-40B4-BE49-F238E27FC236}">
                <a16:creationId xmlns:a16="http://schemas.microsoft.com/office/drawing/2014/main" id="{A82F12A9-3EC7-0748-BCA2-266349989887}"/>
              </a:ext>
            </a:extLst>
          </p:cNvPr>
          <p:cNvSpPr>
            <a:spLocks noGrp="1"/>
          </p:cNvSpPr>
          <p:nvPr>
            <p:ph idx="1"/>
          </p:nvPr>
        </p:nvSpPr>
        <p:spPr>
          <a:xfrm>
            <a:off x="1258387" y="1353774"/>
            <a:ext cx="9259028" cy="5149849"/>
          </a:xfrm>
        </p:spPr>
        <p:txBody>
          <a:bodyPr>
            <a:normAutofit/>
          </a:bodyPr>
          <a:lstStyle/>
          <a:p>
            <a:pPr marL="0" indent="0" algn="just">
              <a:buNone/>
            </a:pPr>
            <a:r>
              <a:rPr lang="nl-NL" sz="1600" dirty="0">
                <a:latin typeface="Calibri" panose="020F0502020204030204" pitchFamily="34" charset="0"/>
                <a:ea typeface="Arial" charset="0"/>
                <a:cs typeface="Arial" charset="0"/>
              </a:rPr>
              <a:t>Nu je op basis van de waardeanalyse en data-analyse een goede ‘diagnose’ hebt kunnen stellen over het proces wordt het tijd om de veroorzaker van het probleem boven tafel te krijgen. Je doet dit door een grondoorzaakanalyse uit te voeren door eerst (een) </a:t>
            </a:r>
            <a:r>
              <a:rPr lang="nl-NL" sz="1600" dirty="0" err="1">
                <a:latin typeface="Calibri" panose="020F0502020204030204" pitchFamily="34" charset="0"/>
                <a:ea typeface="Arial" charset="0"/>
                <a:cs typeface="Arial" charset="0"/>
              </a:rPr>
              <a:t>Ishikawa</a:t>
            </a:r>
            <a:r>
              <a:rPr lang="nl-NL" sz="1600" dirty="0">
                <a:latin typeface="Calibri" panose="020F0502020204030204" pitchFamily="34" charset="0"/>
                <a:ea typeface="Arial" charset="0"/>
                <a:cs typeface="Arial" charset="0"/>
              </a:rPr>
              <a:t>(‘s) te maken en op elke oorzaak uit de </a:t>
            </a:r>
            <a:r>
              <a:rPr lang="nl-NL" sz="1600" dirty="0" err="1">
                <a:latin typeface="Calibri" panose="020F0502020204030204" pitchFamily="34" charset="0"/>
                <a:ea typeface="Arial" charset="0"/>
                <a:cs typeface="Arial" charset="0"/>
              </a:rPr>
              <a:t>Ishikawa</a:t>
            </a:r>
            <a:r>
              <a:rPr lang="nl-NL" sz="1600" dirty="0">
                <a:latin typeface="Calibri" panose="020F0502020204030204" pitchFamily="34" charset="0"/>
                <a:ea typeface="Arial" charset="0"/>
                <a:cs typeface="Arial" charset="0"/>
              </a:rPr>
              <a:t> een 5x waarom toe te passen. Men is namelijk vaak geneigd om meteen naar een oplossing te zoeken als een probleem is geïdentificeerd. Maar je kan een probleem pas echt oplossen als je weet waardoor dit probleem veroorzaakt wordt. Je doet dus niet aan symptoombestrijding, maar gaat op zoek naar een fout die je kan herstellen. </a:t>
            </a:r>
          </a:p>
          <a:p>
            <a:pPr marL="0" indent="0" algn="just">
              <a:buNone/>
            </a:pPr>
            <a:endParaRPr lang="nl-NL" dirty="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347D549D-F4A1-5EBC-FC47-A692A1A04C8C}"/>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7823712-881E-4A25-E506-20BAF674DE48}"/>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983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OORZAAKANALYSE</a:t>
            </a:r>
            <a:endParaRPr lang="nl-NL" sz="3600">
              <a:latin typeface="Calibri" panose="020F0502020204030204" pitchFamily="34" charset="0"/>
              <a:ea typeface="Arial" charset="0"/>
              <a:cs typeface="Arial" charset="0"/>
            </a:endParaRPr>
          </a:p>
        </p:txBody>
      </p:sp>
      <p:sp>
        <p:nvSpPr>
          <p:cNvPr id="15" name="Tijdelijke aanduiding voor inhoud 2">
            <a:extLst>
              <a:ext uri="{FF2B5EF4-FFF2-40B4-BE49-F238E27FC236}">
                <a16:creationId xmlns:a16="http://schemas.microsoft.com/office/drawing/2014/main" id="{70F1AFD4-BC5F-2B41-A2DC-AFF50C39D429}"/>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a:solidFill>
                  <a:schemeClr val="bg1">
                    <a:lumMod val="50000"/>
                  </a:schemeClr>
                </a:solidFill>
                <a:latin typeface="Calibri" panose="020F0502020204030204" pitchFamily="34" charset="0"/>
                <a:ea typeface="Gotham ExtraLight" charset="0"/>
                <a:cs typeface="Arial" charset="0"/>
              </a:rPr>
              <a:t>Deel hier de uitkomsten van je oorzaakanalyse.</a:t>
            </a:r>
            <a:endParaRPr lang="nl-NL" sz="160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E3498530-9BC1-8230-4FF9-E53A7CAC58A2}"/>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C1CFD639-C135-C485-D53A-077DDAB33C13}"/>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378896CB-BB8A-A7EE-2538-BA2EE7B24360}"/>
              </a:ext>
            </a:extLst>
          </p:cNvPr>
          <p:cNvPicPr>
            <a:picLocks noChangeAspect="1"/>
          </p:cNvPicPr>
          <p:nvPr/>
        </p:nvPicPr>
        <p:blipFill>
          <a:blip r:embed="rId4"/>
          <a:stretch>
            <a:fillRect/>
          </a:stretch>
        </p:blipFill>
        <p:spPr>
          <a:xfrm>
            <a:off x="467062" y="1297050"/>
            <a:ext cx="615249" cy="598249"/>
          </a:xfrm>
          <a:prstGeom prst="rect">
            <a:avLst/>
          </a:prstGeom>
        </p:spPr>
      </p:pic>
    </p:spTree>
    <p:extLst>
      <p:ext uri="{BB962C8B-B14F-4D97-AF65-F5344CB8AC3E}">
        <p14:creationId xmlns:p14="http://schemas.microsoft.com/office/powerpoint/2010/main" val="3846927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ANALYSE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REFLECTIE</a:t>
            </a:r>
            <a:endParaRPr lang="nl-NL" sz="3600">
              <a:latin typeface="Calibri" panose="020F0502020204030204" pitchFamily="34" charset="0"/>
              <a:ea typeface="Arial" charset="0"/>
              <a:cs typeface="Arial" charset="0"/>
            </a:endParaRPr>
          </a:p>
        </p:txBody>
      </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33376759"/>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a:latin typeface="Calibri" panose="020F0502020204030204" pitchFamily="34" charset="0"/>
                          <a:ea typeface="Arial" charset="0"/>
                          <a:cs typeface="Arial" charset="0"/>
                        </a:rPr>
                        <a:t>Wat was jouw belangrijkste leerdoel in de analyse fase?</a:t>
                      </a:r>
                    </a:p>
                  </a:txBody>
                  <a:tcPr marL="74295" marR="74295" marT="37148" marB="37148">
                    <a:solidFill>
                      <a:srgbClr val="E9F6FF">
                        <a:alpha val="50196"/>
                      </a:srgbClr>
                    </a:solidFill>
                  </a:tcPr>
                </a:tc>
                <a:extLst>
                  <a:ext uri="{0D108BD9-81ED-4DB2-BD59-A6C34878D82A}">
                    <a16:rowId xmlns:a16="http://schemas.microsoft.com/office/drawing/2014/main" val="10000"/>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a:latin typeface="Calibri" panose="020F0502020204030204" pitchFamily="34" charset="0"/>
                          <a:ea typeface="Arial" charset="0"/>
                          <a:cs typeface="Arial" charset="0"/>
                        </a:rPr>
                        <a:t>Hoe verwachtte je dat het zou gaan?</a:t>
                      </a:r>
                    </a:p>
                  </a:txBody>
                  <a:tcPr marL="74295" marR="74295" marT="37148" marB="37148">
                    <a:solidFill>
                      <a:srgbClr val="E9F6FF">
                        <a:alpha val="50196"/>
                      </a:srgbClr>
                    </a:solidFill>
                  </a:tcPr>
                </a:tc>
                <a:extLst>
                  <a:ext uri="{0D108BD9-81ED-4DB2-BD59-A6C34878D82A}">
                    <a16:rowId xmlns:a16="http://schemas.microsoft.com/office/drawing/2014/main" val="10002"/>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a:latin typeface="Calibri" panose="020F0502020204030204" pitchFamily="34" charset="0"/>
                          <a:ea typeface="Arial" charset="0"/>
                          <a:cs typeface="Arial" charset="0"/>
                        </a:rPr>
                        <a:t>Hoe ging het? </a:t>
                      </a:r>
                    </a:p>
                  </a:txBody>
                  <a:tcPr marL="74295" marR="74295" marT="37148" marB="37148">
                    <a:solidFill>
                      <a:srgbClr val="E9F6FF">
                        <a:alpha val="50196"/>
                      </a:srgbClr>
                    </a:solidFill>
                  </a:tcPr>
                </a:tc>
                <a:extLst>
                  <a:ext uri="{0D108BD9-81ED-4DB2-BD59-A6C34878D82A}">
                    <a16:rowId xmlns:a16="http://schemas.microsoft.com/office/drawing/2014/main" val="10004"/>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a:latin typeface="Calibri" panose="020F0502020204030204" pitchFamily="34" charset="0"/>
                          <a:ea typeface="Arial" charset="0"/>
                          <a:cs typeface="Arial" charset="0"/>
                        </a:rPr>
                        <a:t>Wat heb je ervan geleerd en wat zou je de volgende keer anders aanpakken?</a:t>
                      </a:r>
                    </a:p>
                  </a:txBody>
                  <a:tcPr marL="74295" marR="74295" marT="37148" marB="37148">
                    <a:solidFill>
                      <a:srgbClr val="E9F6FF">
                        <a:alpha val="50196"/>
                      </a:srgbClr>
                    </a:solidFill>
                  </a:tcPr>
                </a:tc>
                <a:extLst>
                  <a:ext uri="{0D108BD9-81ED-4DB2-BD59-A6C34878D82A}">
                    <a16:rowId xmlns:a16="http://schemas.microsoft.com/office/drawing/2014/main" val="10006"/>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pic>
        <p:nvPicPr>
          <p:cNvPr id="3" name="Afbeelding 2" descr="Afbeelding met Lettertype, tekst, teken, geel&#10;&#10;Automatisch gegenereerde beschrijving">
            <a:extLst>
              <a:ext uri="{FF2B5EF4-FFF2-40B4-BE49-F238E27FC236}">
                <a16:creationId xmlns:a16="http://schemas.microsoft.com/office/drawing/2014/main" id="{6FF6E811-5771-194A-C8D8-BCAD70EAA482}"/>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F7DC84E-336B-FD06-626E-29CE5BD5557A}"/>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006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C0221-F1AF-E075-EE2B-D3522626B5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066DDD-F5CB-5D40-D8D9-801C6A6E4CEF}"/>
              </a:ext>
            </a:extLst>
          </p:cNvPr>
          <p:cNvSpPr>
            <a:spLocks noGrp="1"/>
          </p:cNvSpPr>
          <p:nvPr>
            <p:ph type="ctrTitle"/>
          </p:nvPr>
        </p:nvSpPr>
        <p:spPr/>
        <p:txBody>
          <a:bodyPr/>
          <a:lstStyle/>
          <a:p>
            <a:r>
              <a:rPr lang="nl-NL" sz="4800" b="1">
                <a:latin typeface="+mn-lt"/>
              </a:rPr>
              <a:t>IMPROVE</a:t>
            </a:r>
          </a:p>
        </p:txBody>
      </p:sp>
      <p:pic>
        <p:nvPicPr>
          <p:cNvPr id="5" name="Afbeelding 4" descr="Afbeelding met tekenfilm, clipart, illustratie, tekening&#10;&#10;Automatisch gegenereerde beschrijving">
            <a:extLst>
              <a:ext uri="{FF2B5EF4-FFF2-40B4-BE49-F238E27FC236}">
                <a16:creationId xmlns:a16="http://schemas.microsoft.com/office/drawing/2014/main" id="{7D34641C-DAAD-9049-F92F-C004B011DA3C}"/>
              </a:ext>
            </a:extLst>
          </p:cNvPr>
          <p:cNvPicPr>
            <a:picLocks noChangeAspect="1"/>
          </p:cNvPicPr>
          <p:nvPr/>
        </p:nvPicPr>
        <p:blipFill>
          <a:blip r:embed="rId2"/>
          <a:stretch>
            <a:fillRect/>
          </a:stretch>
        </p:blipFill>
        <p:spPr>
          <a:xfrm>
            <a:off x="7687816" y="2316163"/>
            <a:ext cx="4504184" cy="4743450"/>
          </a:xfrm>
          <a:prstGeom prst="rect">
            <a:avLst/>
          </a:prstGeom>
        </p:spPr>
      </p:pic>
    </p:spTree>
    <p:extLst>
      <p:ext uri="{BB962C8B-B14F-4D97-AF65-F5344CB8AC3E}">
        <p14:creationId xmlns:p14="http://schemas.microsoft.com/office/powerpoint/2010/main" val="569466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OVERZICHT</a:t>
            </a:r>
            <a:endParaRPr lang="nl-NL" sz="3600">
              <a:latin typeface="Calibri" panose="020F0502020204030204" pitchFamily="34" charset="0"/>
              <a:ea typeface="Arial" charset="0"/>
              <a:cs typeface="Arial" charset="0"/>
            </a:endParaRPr>
          </a:p>
        </p:txBody>
      </p:sp>
      <p:sp>
        <p:nvSpPr>
          <p:cNvPr id="15" name="Tijdelijke aanduiding voor inhoud 4">
            <a:extLst>
              <a:ext uri="{FF2B5EF4-FFF2-40B4-BE49-F238E27FC236}">
                <a16:creationId xmlns:a16="http://schemas.microsoft.com/office/drawing/2014/main" id="{A876B1B9-6622-734A-92B3-5D741F7779DA}"/>
              </a:ext>
            </a:extLst>
          </p:cNvPr>
          <p:cNvSpPr>
            <a:spLocks noGrp="1"/>
          </p:cNvSpPr>
          <p:nvPr>
            <p:ph idx="1"/>
          </p:nvPr>
        </p:nvSpPr>
        <p:spPr>
          <a:xfrm>
            <a:off x="1258387" y="1353774"/>
            <a:ext cx="9495649" cy="5296406"/>
          </a:xfrm>
        </p:spPr>
        <p:txBody>
          <a:bodyPr>
            <a:normAutofit fontScale="77500" lnSpcReduction="20000"/>
          </a:bodyPr>
          <a:lstStyle/>
          <a:p>
            <a:pPr marL="0" indent="0" algn="just">
              <a:lnSpc>
                <a:spcPct val="120000"/>
              </a:lnSpc>
              <a:buNone/>
            </a:pPr>
            <a:r>
              <a:rPr lang="nl-NL" sz="1900">
                <a:latin typeface="Calibri" panose="020F0502020204030204" pitchFamily="34" charset="0"/>
                <a:ea typeface="Arial" charset="0"/>
                <a:cs typeface="Arial" charset="0"/>
              </a:rPr>
              <a:t>DOEL</a:t>
            </a:r>
          </a:p>
          <a:p>
            <a:pPr marL="0" indent="0" algn="just">
              <a:lnSpc>
                <a:spcPct val="120000"/>
              </a:lnSpc>
              <a:buNone/>
            </a:pPr>
            <a:r>
              <a:rPr lang="nl-NL" sz="1900">
                <a:latin typeface="Calibri" panose="020F0502020204030204" pitchFamily="34" charset="0"/>
                <a:ea typeface="Arial" charset="0"/>
                <a:cs typeface="Arial" charset="0"/>
              </a:rPr>
              <a:t>Het probleem oplossen, eindelijk verbeteren!</a:t>
            </a:r>
          </a:p>
          <a:p>
            <a:pPr marL="0" indent="0" algn="just">
              <a:lnSpc>
                <a:spcPct val="120000"/>
              </a:lnSpc>
              <a:buNone/>
            </a:pPr>
            <a:endParaRPr lang="nl-NL" sz="1900">
              <a:latin typeface="Calibri" panose="020F0502020204030204" pitchFamily="34" charset="0"/>
              <a:ea typeface="Arial" charset="0"/>
              <a:cs typeface="Arial" charset="0"/>
            </a:endParaRPr>
          </a:p>
          <a:p>
            <a:pPr marL="0" indent="0" algn="just">
              <a:lnSpc>
                <a:spcPct val="120000"/>
              </a:lnSpc>
              <a:buNone/>
            </a:pPr>
            <a:r>
              <a:rPr lang="nl-NL" sz="1900">
                <a:latin typeface="Calibri" panose="020F0502020204030204" pitchFamily="34" charset="0"/>
                <a:ea typeface="Arial" charset="0"/>
                <a:cs typeface="Arial" charset="0"/>
              </a:rPr>
              <a:t>TOOLS &amp; TECHNIEKEN</a:t>
            </a:r>
          </a:p>
          <a:p>
            <a:pPr algn="just">
              <a:buSzPct val="60000"/>
              <a:buFont typeface=".Lucida Grande UI Regular"/>
              <a:buChar char="◆"/>
            </a:pPr>
            <a:r>
              <a:rPr lang="nl-NL" sz="1900">
                <a:latin typeface="Calibri" panose="020F0502020204030204" pitchFamily="34" charset="0"/>
                <a:ea typeface="Arial" charset="0"/>
                <a:cs typeface="Arial" charset="0"/>
              </a:rPr>
              <a:t>5s</a:t>
            </a:r>
          </a:p>
          <a:p>
            <a:pPr algn="just">
              <a:buSzPct val="60000"/>
              <a:buFont typeface=".Lucida Grande UI Regular"/>
              <a:buChar char="◆"/>
            </a:pPr>
            <a:r>
              <a:rPr lang="nl-NL" sz="1900">
                <a:latin typeface="Calibri" panose="020F0502020204030204" pitchFamily="34" charset="0"/>
                <a:ea typeface="Arial" charset="0"/>
                <a:cs typeface="Arial" charset="0"/>
              </a:rPr>
              <a:t>Line </a:t>
            </a:r>
            <a:r>
              <a:rPr lang="nl-NL" sz="1900" err="1">
                <a:latin typeface="Calibri" panose="020F0502020204030204" pitchFamily="34" charset="0"/>
                <a:ea typeface="Arial" charset="0"/>
                <a:cs typeface="Arial" charset="0"/>
              </a:rPr>
              <a:t>balancing</a:t>
            </a:r>
            <a:endParaRPr lang="nl-NL" sz="1900">
              <a:latin typeface="Calibri" panose="020F0502020204030204" pitchFamily="34" charset="0"/>
              <a:ea typeface="Arial" charset="0"/>
              <a:cs typeface="Arial" charset="0"/>
            </a:endParaRPr>
          </a:p>
          <a:p>
            <a:pPr algn="just">
              <a:buSzPct val="60000"/>
              <a:buFont typeface=".Lucida Grande UI Regular"/>
              <a:buChar char="◆"/>
            </a:pPr>
            <a:r>
              <a:rPr lang="nl-NL" sz="1900" err="1">
                <a:latin typeface="Calibri" panose="020F0502020204030204" pitchFamily="34" charset="0"/>
                <a:ea typeface="Arial" charset="0"/>
                <a:cs typeface="Arial" charset="0"/>
              </a:rPr>
              <a:t>One</a:t>
            </a:r>
            <a:r>
              <a:rPr lang="nl-NL" sz="1900">
                <a:latin typeface="Calibri" panose="020F0502020204030204" pitchFamily="34" charset="0"/>
                <a:ea typeface="Arial" charset="0"/>
                <a:cs typeface="Arial" charset="0"/>
              </a:rPr>
              <a:t> piece flow</a:t>
            </a:r>
          </a:p>
          <a:p>
            <a:pPr algn="just">
              <a:buSzPct val="60000"/>
              <a:buFont typeface=".Lucida Grande UI Regular"/>
              <a:buChar char="◆"/>
            </a:pPr>
            <a:r>
              <a:rPr lang="nl-NL" sz="1900" err="1">
                <a:latin typeface="Calibri" panose="020F0502020204030204" pitchFamily="34" charset="0"/>
                <a:ea typeface="Arial" charset="0"/>
                <a:cs typeface="Arial" charset="0"/>
              </a:rPr>
              <a:t>Poka</a:t>
            </a:r>
            <a:r>
              <a:rPr lang="nl-NL" sz="1900">
                <a:latin typeface="Calibri" panose="020F0502020204030204" pitchFamily="34" charset="0"/>
                <a:ea typeface="Arial" charset="0"/>
                <a:cs typeface="Arial" charset="0"/>
              </a:rPr>
              <a:t> </a:t>
            </a:r>
            <a:r>
              <a:rPr lang="nl-NL" sz="1900" err="1">
                <a:latin typeface="Calibri" panose="020F0502020204030204" pitchFamily="34" charset="0"/>
                <a:ea typeface="Arial" charset="0"/>
                <a:cs typeface="Arial" charset="0"/>
              </a:rPr>
              <a:t>yoke</a:t>
            </a:r>
            <a:endParaRPr lang="nl-NL" sz="1900">
              <a:latin typeface="Calibri" panose="020F0502020204030204" pitchFamily="34" charset="0"/>
              <a:ea typeface="Arial" charset="0"/>
              <a:cs typeface="Arial" charset="0"/>
            </a:endParaRPr>
          </a:p>
          <a:p>
            <a:pPr algn="just">
              <a:buSzPct val="60000"/>
              <a:buFont typeface=".Lucida Grande UI Regular"/>
              <a:buChar char="◆"/>
            </a:pPr>
            <a:r>
              <a:rPr lang="nl-NL" sz="1900" err="1">
                <a:latin typeface="Calibri" panose="020F0502020204030204" pitchFamily="34" charset="0"/>
                <a:ea typeface="Arial" charset="0"/>
                <a:cs typeface="Arial" charset="0"/>
              </a:rPr>
              <a:t>Kanban</a:t>
            </a:r>
            <a:endParaRPr lang="nl-NL" sz="1900">
              <a:latin typeface="Calibri" panose="020F0502020204030204" pitchFamily="34" charset="0"/>
              <a:ea typeface="Arial" charset="0"/>
              <a:cs typeface="Arial" charset="0"/>
            </a:endParaRPr>
          </a:p>
          <a:p>
            <a:pPr algn="just">
              <a:buSzPct val="60000"/>
              <a:buFont typeface=".Lucida Grande UI Regular"/>
              <a:buChar char="◆"/>
            </a:pPr>
            <a:r>
              <a:rPr lang="nl-NL" sz="1900">
                <a:latin typeface="Calibri" panose="020F0502020204030204" pitchFamily="34" charset="0"/>
                <a:ea typeface="Arial" charset="0"/>
                <a:cs typeface="Arial" charset="0"/>
              </a:rPr>
              <a:t>Product- / dienstfamilies</a:t>
            </a:r>
          </a:p>
          <a:p>
            <a:pPr algn="just">
              <a:buSzPct val="60000"/>
              <a:buFont typeface=".Lucida Grande UI Regular"/>
              <a:buChar char="◆"/>
            </a:pPr>
            <a:r>
              <a:rPr lang="nl-NL" sz="1900" err="1">
                <a:latin typeface="Calibri" panose="020F0502020204030204" pitchFamily="34" charset="0"/>
                <a:ea typeface="Arial" charset="0"/>
                <a:cs typeface="Arial" charset="0"/>
              </a:rPr>
              <a:t>Heijunka</a:t>
            </a:r>
            <a:endParaRPr lang="nl-NL" sz="1900">
              <a:latin typeface="Calibri" panose="020F0502020204030204" pitchFamily="34" charset="0"/>
              <a:ea typeface="Arial" charset="0"/>
              <a:cs typeface="Arial" charset="0"/>
            </a:endParaRPr>
          </a:p>
          <a:p>
            <a:pPr algn="just">
              <a:buSzPct val="60000"/>
              <a:buFont typeface=".Lucida Grande UI Regular"/>
              <a:buChar char="◆"/>
            </a:pPr>
            <a:r>
              <a:rPr lang="nl-NL" sz="1900">
                <a:latin typeface="Calibri" panose="020F0502020204030204" pitchFamily="34" charset="0"/>
                <a:ea typeface="Arial" charset="0"/>
                <a:cs typeface="Arial" charset="0"/>
              </a:rPr>
              <a:t>FIFO</a:t>
            </a:r>
          </a:p>
          <a:p>
            <a:pPr algn="just">
              <a:buSzPct val="60000"/>
              <a:buFont typeface=".Lucida Grande UI Regular"/>
              <a:buChar char="◆"/>
            </a:pPr>
            <a:r>
              <a:rPr lang="nl-NL" sz="1900">
                <a:latin typeface="Calibri" panose="020F0502020204030204" pitchFamily="34" charset="0"/>
                <a:ea typeface="Arial" charset="0"/>
                <a:cs typeface="Arial" charset="0"/>
              </a:rPr>
              <a:t>SMED</a:t>
            </a:r>
          </a:p>
          <a:p>
            <a:pPr algn="just">
              <a:buSzPct val="60000"/>
              <a:buFont typeface=".Lucida Grande UI Regular"/>
              <a:buChar char="◆"/>
            </a:pPr>
            <a:r>
              <a:rPr lang="nl-NL" sz="1900">
                <a:latin typeface="Calibri" panose="020F0502020204030204" pitchFamily="34" charset="0"/>
                <a:ea typeface="Arial" charset="0"/>
                <a:cs typeface="Arial" charset="0"/>
              </a:rPr>
              <a:t>Brainstormen</a:t>
            </a:r>
          </a:p>
          <a:p>
            <a:pPr algn="just">
              <a:buSzPct val="60000"/>
              <a:buFont typeface=".Lucida Grande UI Regular"/>
              <a:buChar char="◆"/>
            </a:pPr>
            <a:r>
              <a:rPr lang="nl-NL" sz="1900">
                <a:latin typeface="Calibri" panose="020F0502020204030204" pitchFamily="34" charset="0"/>
                <a:ea typeface="Arial" charset="0"/>
                <a:cs typeface="Arial" charset="0"/>
              </a:rPr>
              <a:t>Risico analyse (FMEA)</a:t>
            </a:r>
          </a:p>
          <a:p>
            <a:pPr algn="just">
              <a:buSzPct val="60000"/>
              <a:buFont typeface=".Lucida Grande UI Regular"/>
              <a:buChar char="◆"/>
            </a:pPr>
            <a:r>
              <a:rPr lang="nl-NL" sz="1900">
                <a:latin typeface="Calibri" panose="020F0502020204030204" pitchFamily="34" charset="0"/>
                <a:ea typeface="Arial" charset="0"/>
                <a:cs typeface="Arial" charset="0"/>
              </a:rPr>
              <a:t>Out of control action plan (OCAP)</a:t>
            </a:r>
          </a:p>
          <a:p>
            <a:pPr algn="just">
              <a:buSzPct val="60000"/>
              <a:buFont typeface=".Lucida Grande UI Regular"/>
              <a:buChar char="◆"/>
            </a:pPr>
            <a:r>
              <a:rPr lang="nl-NL" sz="1900" err="1">
                <a:latin typeface="Calibri" panose="020F0502020204030204" pitchFamily="34" charset="0"/>
                <a:ea typeface="Arial" charset="0"/>
                <a:cs typeface="Arial" charset="0"/>
              </a:rPr>
              <a:t>Obeya</a:t>
            </a:r>
            <a:endParaRPr lang="nl-NL" sz="1900">
              <a:latin typeface="Calibri" panose="020F0502020204030204" pitchFamily="34" charset="0"/>
              <a:ea typeface="Arial" charset="0"/>
              <a:cs typeface="Arial" charset="0"/>
            </a:endParaRPr>
          </a:p>
          <a:p>
            <a:endParaRPr lang="nl-NL">
              <a:latin typeface="Arial"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A5597377-B527-C252-3894-C36E9ECDE1FB}"/>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089B33B-ADCF-6C1A-EB35-7B575ADA1F02}"/>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523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VERBETEREN</a:t>
            </a:r>
            <a:endParaRPr lang="nl-NL" sz="3600">
              <a:latin typeface="Calibri" panose="020F0502020204030204" pitchFamily="34" charset="0"/>
              <a:ea typeface="Arial" charset="0"/>
              <a:cs typeface="Arial" charset="0"/>
            </a:endParaRPr>
          </a:p>
        </p:txBody>
      </p:sp>
      <p:sp>
        <p:nvSpPr>
          <p:cNvPr id="22" name="Tijdelijke aanduiding voor inhoud 4">
            <a:extLst>
              <a:ext uri="{FF2B5EF4-FFF2-40B4-BE49-F238E27FC236}">
                <a16:creationId xmlns:a16="http://schemas.microsoft.com/office/drawing/2014/main" id="{13B679DE-A621-7E46-B4A4-82B0FD5276D5}"/>
              </a:ext>
            </a:extLst>
          </p:cNvPr>
          <p:cNvSpPr>
            <a:spLocks noGrp="1"/>
          </p:cNvSpPr>
          <p:nvPr>
            <p:ph idx="1"/>
          </p:nvPr>
        </p:nvSpPr>
        <p:spPr>
          <a:xfrm>
            <a:off x="1258387" y="1353774"/>
            <a:ext cx="9495649" cy="5149849"/>
          </a:xfrm>
        </p:spPr>
        <p:txBody>
          <a:bodyPr>
            <a:normAutofit/>
          </a:bodyPr>
          <a:lstStyle/>
          <a:p>
            <a:pPr marL="0" indent="0" algn="just">
              <a:buNone/>
            </a:pPr>
            <a:r>
              <a:rPr lang="nl-NL" sz="1600">
                <a:latin typeface="Calibri" panose="020F0502020204030204" pitchFamily="34" charset="0"/>
                <a:ea typeface="Arial" charset="0"/>
                <a:cs typeface="Arial" charset="0"/>
              </a:rPr>
              <a:t>Afhankelijk van het probleem ga je – eindelijk - het proces verbeteren. Denk hierbij aan je probleemstelling en de verschillende stappen. Denk na over welke tool of techniek je kiest en waarom. Zorg dat dit aansluit bij het type probleem dat je aanpakt. </a:t>
            </a:r>
          </a:p>
          <a:p>
            <a:pPr marL="0" indent="0" algn="just">
              <a:buNone/>
            </a:pPr>
            <a:endParaRPr lang="nl-NL" sz="1600">
              <a:latin typeface="Calibri" panose="020F0502020204030204" pitchFamily="34" charset="0"/>
              <a:ea typeface="Arial" charset="0"/>
              <a:cs typeface="Arial" charset="0"/>
            </a:endParaRPr>
          </a:p>
          <a:p>
            <a:pPr algn="just">
              <a:buSzPct val="60000"/>
              <a:buFont typeface=".Lucida Grande UI Regular"/>
              <a:buChar char="◆"/>
            </a:pPr>
            <a:r>
              <a:rPr lang="nl-NL" sz="1600">
                <a:latin typeface="Calibri" panose="020F0502020204030204" pitchFamily="34" charset="0"/>
                <a:ea typeface="Arial" charset="0"/>
                <a:cs typeface="Arial" charset="0"/>
              </a:rPr>
              <a:t>Right</a:t>
            </a:r>
          </a:p>
          <a:p>
            <a:pPr algn="just">
              <a:buSzPct val="60000"/>
              <a:buFont typeface=".Lucida Grande UI Regular"/>
              <a:buChar char="◆"/>
            </a:pPr>
            <a:r>
              <a:rPr lang="nl-NL" sz="1600">
                <a:latin typeface="Calibri" panose="020F0502020204030204" pitchFamily="34" charset="0"/>
                <a:ea typeface="Arial" charset="0"/>
                <a:cs typeface="Arial" charset="0"/>
              </a:rPr>
              <a:t>First Time Right</a:t>
            </a:r>
          </a:p>
          <a:p>
            <a:pPr algn="just">
              <a:buSzPct val="60000"/>
              <a:buFont typeface=".Lucida Grande UI Regular"/>
              <a:buChar char="◆"/>
            </a:pPr>
            <a:r>
              <a:rPr lang="nl-NL" sz="1600">
                <a:latin typeface="Calibri" panose="020F0502020204030204" pitchFamily="34" charset="0"/>
                <a:ea typeface="Arial" charset="0"/>
                <a:cs typeface="Arial" charset="0"/>
              </a:rPr>
              <a:t>Just In Time</a:t>
            </a:r>
          </a:p>
          <a:p>
            <a:pPr marL="0" indent="0" algn="just">
              <a:buNone/>
            </a:pPr>
            <a:endParaRPr lang="nl-NL" sz="1600">
              <a:latin typeface="Calibri" panose="020F0502020204030204" pitchFamily="34" charset="0"/>
              <a:ea typeface="Arial" charset="0"/>
              <a:cs typeface="Arial" charset="0"/>
            </a:endParaRPr>
          </a:p>
          <a:p>
            <a:pPr marL="0" indent="0" algn="just">
              <a:buNone/>
            </a:pPr>
            <a:r>
              <a:rPr lang="nl-NL" sz="1600">
                <a:latin typeface="Calibri" panose="020F0502020204030204" pitchFamily="34" charset="0"/>
                <a:ea typeface="Arial" charset="0"/>
                <a:cs typeface="Arial" charset="0"/>
              </a:rPr>
              <a:t>In deze volgorde ga je ook het proces verbeteren. Kijk dus goed naar je probleemstelling en analyses, dit is de basis voor je verbeteringen. </a:t>
            </a:r>
          </a:p>
        </p:txBody>
      </p:sp>
      <p:pic>
        <p:nvPicPr>
          <p:cNvPr id="3" name="Afbeelding 2" descr="Afbeelding met Lettertype, tekst, teken, geel&#10;&#10;Automatisch gegenereerde beschrijving">
            <a:extLst>
              <a:ext uri="{FF2B5EF4-FFF2-40B4-BE49-F238E27FC236}">
                <a16:creationId xmlns:a16="http://schemas.microsoft.com/office/drawing/2014/main" id="{F34355D0-D358-DC81-BC0D-244E973E611D}"/>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02F66BDF-D146-FBE9-0F59-FE6CBE132346}"/>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214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VERBETEREN</a:t>
            </a:r>
            <a:endParaRPr lang="nl-NL" sz="3600">
              <a:latin typeface="Calibri" panose="020F0502020204030204" pitchFamily="34" charset="0"/>
              <a:ea typeface="Arial" charset="0"/>
              <a:cs typeface="Arial" charset="0"/>
            </a:endParaRPr>
          </a:p>
        </p:txBody>
      </p:sp>
      <p:sp>
        <p:nvSpPr>
          <p:cNvPr id="13" name="Tijdelijke aanduiding voor inhoud 2">
            <a:extLst>
              <a:ext uri="{FF2B5EF4-FFF2-40B4-BE49-F238E27FC236}">
                <a16:creationId xmlns:a16="http://schemas.microsoft.com/office/drawing/2014/main" id="{3E30D39F-B070-2E43-ADDF-7C421AECA725}"/>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Calibri" panose="020F0502020204030204" pitchFamily="34" charset="0"/>
                <a:ea typeface="Gotham ExtraLight" charset="0"/>
                <a:cs typeface="Arial" charset="0"/>
              </a:rPr>
              <a:t>Beschrijf hier de gewenste situatie of bijvoorbeeld opschoning van de VSM in </a:t>
            </a:r>
            <a:r>
              <a:rPr lang="nl-NL" sz="1600" dirty="0" err="1">
                <a:solidFill>
                  <a:schemeClr val="bg1">
                    <a:lumMod val="50000"/>
                  </a:schemeClr>
                </a:solidFill>
                <a:latin typeface="Calibri" panose="020F0502020204030204" pitchFamily="34" charset="0"/>
                <a:ea typeface="Gotham ExtraLight" charset="0"/>
                <a:cs typeface="Arial" charset="0"/>
              </a:rPr>
              <a:t>measure</a:t>
            </a:r>
            <a:r>
              <a:rPr lang="nl-NL" sz="1600" dirty="0">
                <a:solidFill>
                  <a:schemeClr val="bg1">
                    <a:lumMod val="50000"/>
                  </a:schemeClr>
                </a:solidFill>
                <a:latin typeface="Calibri" panose="020F0502020204030204" pitchFamily="34" charset="0"/>
                <a:ea typeface="Gotham ExtraLight" charset="0"/>
                <a:cs typeface="Arial" charset="0"/>
              </a:rPr>
              <a:t> fase en welke tools en technieken je wil inzetten voor de verbeteringen.</a:t>
            </a:r>
            <a:endParaRPr lang="nl-NL" sz="1600" dirty="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F6F8B3A5-8406-03D3-AF1F-AF7029A4304B}"/>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23570B9E-1CC3-514B-E45F-0A0742F26BC9}"/>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AA99B934-9456-AE6B-46C9-1D0C604760E2}"/>
              </a:ext>
            </a:extLst>
          </p:cNvPr>
          <p:cNvPicPr>
            <a:picLocks noChangeAspect="1"/>
          </p:cNvPicPr>
          <p:nvPr/>
        </p:nvPicPr>
        <p:blipFill>
          <a:blip r:embed="rId4"/>
          <a:stretch>
            <a:fillRect/>
          </a:stretch>
        </p:blipFill>
        <p:spPr>
          <a:xfrm>
            <a:off x="379223" y="1297050"/>
            <a:ext cx="615249" cy="598249"/>
          </a:xfrm>
          <a:prstGeom prst="rect">
            <a:avLst/>
          </a:prstGeom>
        </p:spPr>
      </p:pic>
    </p:spTree>
    <p:extLst>
      <p:ext uri="{BB962C8B-B14F-4D97-AF65-F5344CB8AC3E}">
        <p14:creationId xmlns:p14="http://schemas.microsoft.com/office/powerpoint/2010/main" val="103177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243139" y="1271315"/>
            <a:ext cx="9495649" cy="5149849"/>
          </a:xfrm>
        </p:spPr>
        <p:txBody>
          <a:bodyPr>
            <a:normAutofit fontScale="92500" lnSpcReduction="10000"/>
          </a:bodyPr>
          <a:lstStyle/>
          <a:p>
            <a:pPr marL="0" indent="0" algn="just">
              <a:lnSpc>
                <a:spcPct val="120000"/>
              </a:lnSpc>
              <a:buNone/>
            </a:pPr>
            <a:r>
              <a:rPr lang="nl-NL" sz="1700">
                <a:latin typeface="Calibri" panose="020F0502020204030204" pitchFamily="34" charset="0"/>
                <a:ea typeface="Arial" charset="0"/>
                <a:cs typeface="Arial" charset="0"/>
              </a:rPr>
              <a:t>DOEL</a:t>
            </a:r>
          </a:p>
          <a:p>
            <a:pPr marL="0" indent="0" algn="just">
              <a:lnSpc>
                <a:spcPct val="120000"/>
              </a:lnSpc>
              <a:buNone/>
            </a:pPr>
            <a:r>
              <a:rPr lang="nl-NL" sz="1700">
                <a:latin typeface="Calibri" panose="020F0502020204030204" pitchFamily="34" charset="0"/>
                <a:ea typeface="Arial" charset="0"/>
                <a:cs typeface="Arial" charset="0"/>
              </a:rPr>
              <a:t>Het probleem inzichtelijk maken.</a:t>
            </a:r>
          </a:p>
          <a:p>
            <a:pPr marL="0" indent="0" algn="just">
              <a:lnSpc>
                <a:spcPct val="120000"/>
              </a:lnSpc>
              <a:buNone/>
            </a:pPr>
            <a:endParaRPr lang="nl-NL" sz="1700">
              <a:latin typeface="Calibri" panose="020F0502020204030204" pitchFamily="34" charset="0"/>
              <a:ea typeface="Arial" charset="0"/>
              <a:cs typeface="Arial" charset="0"/>
            </a:endParaRPr>
          </a:p>
          <a:p>
            <a:pPr marL="0" indent="0" algn="just">
              <a:lnSpc>
                <a:spcPct val="120000"/>
              </a:lnSpc>
              <a:buNone/>
            </a:pPr>
            <a:r>
              <a:rPr lang="nl-NL" sz="1700">
                <a:latin typeface="Calibri" panose="020F0502020204030204" pitchFamily="34" charset="0"/>
                <a:ea typeface="Arial" charset="0"/>
                <a:cs typeface="Arial" charset="0"/>
              </a:rPr>
              <a:t>TOOLS &amp; TECHNIEKEN</a:t>
            </a: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Kick off met het projectteam</a:t>
            </a: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SIPOC</a:t>
            </a: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Interviews</a:t>
            </a:r>
          </a:p>
          <a:p>
            <a:pPr algn="just">
              <a:lnSpc>
                <a:spcPct val="120000"/>
              </a:lnSpc>
              <a:buSzPct val="60000"/>
              <a:buFont typeface=".Lucida Grande UI Regular"/>
              <a:buChar char="◆"/>
            </a:pPr>
            <a:r>
              <a:rPr lang="nl-NL" sz="1700" err="1">
                <a:latin typeface="Calibri" panose="020F0502020204030204" pitchFamily="34" charset="0"/>
                <a:ea typeface="Arial" charset="0"/>
                <a:cs typeface="Arial" charset="0"/>
              </a:rPr>
              <a:t>Pareto</a:t>
            </a:r>
            <a:r>
              <a:rPr lang="nl-NL" sz="1700">
                <a:latin typeface="Calibri" panose="020F0502020204030204" pitchFamily="34" charset="0"/>
                <a:ea typeface="Arial" charset="0"/>
                <a:cs typeface="Arial" charset="0"/>
              </a:rPr>
              <a:t> analyse</a:t>
            </a: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CTQ </a:t>
            </a:r>
            <a:r>
              <a:rPr lang="nl-NL" sz="1700" err="1">
                <a:latin typeface="Calibri" panose="020F0502020204030204" pitchFamily="34" charset="0"/>
                <a:ea typeface="Arial" charset="0"/>
                <a:cs typeface="Arial" charset="0"/>
              </a:rPr>
              <a:t>flowdown</a:t>
            </a:r>
            <a:endParaRPr lang="nl-NL" sz="1700">
              <a:latin typeface="Calibri" panose="020F0502020204030204" pitchFamily="34" charset="0"/>
              <a:ea typeface="Arial" charset="0"/>
              <a:cs typeface="Arial" charset="0"/>
            </a:endParaRP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Kano analyse</a:t>
            </a: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Stakeholder analyse</a:t>
            </a: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Communicatieplan</a:t>
            </a:r>
          </a:p>
          <a:p>
            <a:pPr algn="just">
              <a:lnSpc>
                <a:spcPct val="120000"/>
              </a:lnSpc>
              <a:buSzPct val="60000"/>
              <a:buFont typeface=".Lucida Grande UI Regular"/>
              <a:buChar char="◆"/>
            </a:pPr>
            <a:r>
              <a:rPr lang="nl-NL" sz="1700">
                <a:latin typeface="Calibri" panose="020F0502020204030204" pitchFamily="34" charset="0"/>
                <a:ea typeface="Arial" charset="0"/>
                <a:cs typeface="Arial" charset="0"/>
              </a:rPr>
              <a:t>Projectcharter</a:t>
            </a:r>
          </a:p>
          <a:p>
            <a:endParaRPr lang="nl-NL">
              <a:latin typeface="Arial" charset="0"/>
              <a:ea typeface="Arial" charset="0"/>
              <a:cs typeface="Arial" charset="0"/>
            </a:endParaRPr>
          </a:p>
        </p:txBody>
      </p:sp>
      <p:sp>
        <p:nvSpPr>
          <p:cNvPr id="9" name="Titel 3">
            <a:extLst>
              <a:ext uri="{FF2B5EF4-FFF2-40B4-BE49-F238E27FC236}">
                <a16:creationId xmlns:a16="http://schemas.microsoft.com/office/drawing/2014/main" id="{556EF0FA-CB77-064A-B995-92BB276162DF}"/>
              </a:ext>
            </a:extLst>
          </p:cNvPr>
          <p:cNvSpPr txBox="1">
            <a:spLocks/>
          </p:cNvSpPr>
          <p:nvPr/>
        </p:nvSpPr>
        <p:spPr>
          <a:xfrm>
            <a:off x="1258388" y="390663"/>
            <a:ext cx="3056822"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OVERZICHT</a:t>
            </a:r>
            <a:endParaRPr lang="nl-NL" sz="3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6D53026C-366F-1F55-21DE-1D156B711DA9}"/>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475887D8-5959-2F84-91F9-06E456C5D086}"/>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070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UITVOEREN (1)</a:t>
            </a:r>
            <a:endParaRPr lang="nl-NL" sz="3600">
              <a:latin typeface="Calibri" panose="020F0502020204030204" pitchFamily="34" charset="0"/>
              <a:ea typeface="Arial" charset="0"/>
              <a:cs typeface="Arial" charset="0"/>
            </a:endParaRPr>
          </a:p>
        </p:txBody>
      </p:sp>
      <p:sp>
        <p:nvSpPr>
          <p:cNvPr id="6" name="Rechthoek 5">
            <a:extLst>
              <a:ext uri="{FF2B5EF4-FFF2-40B4-BE49-F238E27FC236}">
                <a16:creationId xmlns:a16="http://schemas.microsoft.com/office/drawing/2014/main" id="{7307B9BB-D043-B445-BB8C-33B53B91451B}"/>
              </a:ext>
            </a:extLst>
          </p:cNvPr>
          <p:cNvSpPr/>
          <p:nvPr/>
        </p:nvSpPr>
        <p:spPr>
          <a:xfrm>
            <a:off x="1258386" y="1284665"/>
            <a:ext cx="9626438" cy="5509200"/>
          </a:xfrm>
          <a:prstGeom prst="rect">
            <a:avLst/>
          </a:prstGeom>
        </p:spPr>
        <p:txBody>
          <a:bodyPr wrap="square">
            <a:spAutoFit/>
          </a:bodyPr>
          <a:lstStyle/>
          <a:p>
            <a:pPr algn="just"/>
            <a:r>
              <a:rPr lang="nl-NL" sz="1600">
                <a:latin typeface="Calibri" panose="020F0502020204030204" pitchFamily="34" charset="0"/>
                <a:ea typeface="Arial" charset="0"/>
                <a:cs typeface="Arial" charset="0"/>
              </a:rPr>
              <a:t>Als je hebt bepaalt wat je wil gaan verbeteren en hoe je dit wil gaan doen, is het handig om een plan van aanpak te maken en uit te voeren. </a:t>
            </a:r>
          </a:p>
          <a:p>
            <a:pPr algn="just"/>
            <a:endParaRPr lang="nl-NL" sz="1600">
              <a:latin typeface="Calibri" panose="020F0502020204030204" pitchFamily="34" charset="0"/>
              <a:ea typeface="Arial" charset="0"/>
              <a:cs typeface="Arial" charset="0"/>
            </a:endParaRPr>
          </a:p>
          <a:p>
            <a:pPr algn="just">
              <a:lnSpc>
                <a:spcPct val="150000"/>
              </a:lnSpc>
            </a:pPr>
            <a:r>
              <a:rPr lang="nl-NL" sz="1600">
                <a:latin typeface="Calibri" panose="020F0502020204030204" pitchFamily="34" charset="0"/>
                <a:ea typeface="Arial" charset="0"/>
                <a:cs typeface="Arial" charset="0"/>
              </a:rPr>
              <a:t>Beantwoord de volgende vragen:</a:t>
            </a:r>
          </a:p>
          <a:p>
            <a:pPr algn="just">
              <a:lnSpc>
                <a:spcPct val="150000"/>
              </a:lnSpc>
            </a:pPr>
            <a:endParaRPr lang="nl-NL" sz="1600">
              <a:latin typeface="Calibri" panose="020F0502020204030204" pitchFamily="34" charset="0"/>
              <a:ea typeface="Arial" charset="0"/>
              <a:cs typeface="Arial" charset="0"/>
            </a:endParaRPr>
          </a:p>
          <a:p>
            <a:pPr algn="just">
              <a:lnSpc>
                <a:spcPct val="150000"/>
              </a:lnSpc>
            </a:pPr>
            <a:r>
              <a:rPr lang="nl-NL" sz="1600">
                <a:latin typeface="Calibri" panose="020F0502020204030204" pitchFamily="34" charset="0"/>
                <a:ea typeface="Arial" charset="0"/>
                <a:cs typeface="Arial" charset="0"/>
              </a:rPr>
              <a:t>Praktisch</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Heb je een duidelijk overzicht van de verbeteringen die je wil doorvoeren?</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Moeten er nog dingen geregeld worden voordat de verbeteringen gerealiseerd kunnen worden? Denk hierbij aan het inrichten van ICT-systemen, het anders inrichten van werkplekken, het aanpassen schema’s, etc. </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Heb je een planning gemaakt en rekening gehouden met de volgordelijkheid?</a:t>
            </a:r>
          </a:p>
          <a:p>
            <a:pPr marL="285750" indent="-285750" algn="just">
              <a:lnSpc>
                <a:spcPct val="150000"/>
              </a:lnSpc>
              <a:buSzPct val="60000"/>
              <a:buFont typeface=".Lucida Grande UI Regular"/>
              <a:buChar char="◆"/>
            </a:pPr>
            <a:endParaRPr lang="nl-NL" sz="1600">
              <a:latin typeface="Calibri" panose="020F0502020204030204" pitchFamily="34" charset="0"/>
              <a:ea typeface="Arial" charset="0"/>
              <a:cs typeface="Arial" charset="0"/>
            </a:endParaRPr>
          </a:p>
          <a:p>
            <a:pPr algn="just">
              <a:lnSpc>
                <a:spcPct val="150000"/>
              </a:lnSpc>
              <a:buSzPct val="60000"/>
            </a:pPr>
            <a:r>
              <a:rPr lang="nl-NL" sz="1600">
                <a:latin typeface="Calibri" panose="020F0502020204030204" pitchFamily="34" charset="0"/>
                <a:ea typeface="Arial" charset="0"/>
                <a:cs typeface="Arial" charset="0"/>
              </a:rPr>
              <a:t>Communicatie</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Is je communicatieplan nog up </a:t>
            </a:r>
            <a:r>
              <a:rPr lang="nl-NL" sz="1600" err="1">
                <a:latin typeface="Calibri" panose="020F0502020204030204" pitchFamily="34" charset="0"/>
                <a:ea typeface="Arial" charset="0"/>
                <a:cs typeface="Arial" charset="0"/>
              </a:rPr>
              <a:t>to</a:t>
            </a:r>
            <a:r>
              <a:rPr lang="nl-NL" sz="1600">
                <a:latin typeface="Calibri" panose="020F0502020204030204" pitchFamily="34" charset="0"/>
                <a:ea typeface="Arial" charset="0"/>
                <a:cs typeface="Arial" charset="0"/>
              </a:rPr>
              <a:t> date? Is iedereen op de hoogte en aan boord? </a:t>
            </a:r>
          </a:p>
          <a:p>
            <a:pPr marL="285750" indent="-285750" algn="just">
              <a:lnSpc>
                <a:spcPct val="150000"/>
              </a:lnSpc>
              <a:buSzPct val="60000"/>
              <a:buFont typeface=".Lucida Grande UI Regular"/>
              <a:buChar char="◆"/>
            </a:pPr>
            <a:r>
              <a:rPr lang="nl-NL" sz="1600">
                <a:latin typeface="Calibri" panose="020F0502020204030204" pitchFamily="34" charset="0"/>
                <a:ea typeface="Arial" charset="0"/>
                <a:cs typeface="Arial" charset="0"/>
              </a:rPr>
              <a:t>Zijn er afspraken gemaakt over de communicatie, bijvoorbeeld door het inzetten van een </a:t>
            </a:r>
            <a:r>
              <a:rPr lang="nl-NL" sz="1600" err="1">
                <a:latin typeface="Calibri" panose="020F0502020204030204" pitchFamily="34" charset="0"/>
                <a:ea typeface="Arial" charset="0"/>
                <a:cs typeface="Arial" charset="0"/>
              </a:rPr>
              <a:t>dagstart</a:t>
            </a:r>
            <a:r>
              <a:rPr lang="nl-NL" sz="1600">
                <a:latin typeface="Calibri" panose="020F0502020204030204" pitchFamily="34" charset="0"/>
                <a:ea typeface="Arial" charset="0"/>
                <a:cs typeface="Arial" charset="0"/>
              </a:rPr>
              <a:t>?</a:t>
            </a:r>
          </a:p>
          <a:p>
            <a:pPr marL="285750" indent="-285750" algn="just">
              <a:lnSpc>
                <a:spcPct val="150000"/>
              </a:lnSpc>
              <a:buSzPct val="60000"/>
              <a:buFont typeface=".Lucida Grande UI Regular"/>
              <a:buChar char="◆"/>
            </a:pPr>
            <a:endParaRPr lang="nl-NL" sz="1600">
              <a:latin typeface="Calibri" panose="020F0502020204030204" pitchFamily="34" charset="0"/>
              <a:ea typeface="Arial" charset="0"/>
              <a:cs typeface="Arial" charset="0"/>
            </a:endParaRPr>
          </a:p>
          <a:p>
            <a:pPr algn="just"/>
            <a:endParaRPr lang="nl-NL" sz="1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7C16D6A1-4E79-C5E1-17B0-CF1CB95FC8D1}"/>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0B127CC1-35A8-45BF-1EB9-2F5894DAEF36}"/>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523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UITVOEREN (2)</a:t>
            </a:r>
            <a:endParaRPr lang="nl-NL" sz="3600">
              <a:latin typeface="Calibri" panose="020F0502020204030204" pitchFamily="34" charset="0"/>
              <a:ea typeface="Arial" charset="0"/>
              <a:cs typeface="Arial" charset="0"/>
            </a:endParaRPr>
          </a:p>
        </p:txBody>
      </p:sp>
      <p:sp>
        <p:nvSpPr>
          <p:cNvPr id="6" name="Rechthoek 5">
            <a:extLst>
              <a:ext uri="{FF2B5EF4-FFF2-40B4-BE49-F238E27FC236}">
                <a16:creationId xmlns:a16="http://schemas.microsoft.com/office/drawing/2014/main" id="{7307B9BB-D043-B445-BB8C-33B53B91451B}"/>
              </a:ext>
            </a:extLst>
          </p:cNvPr>
          <p:cNvSpPr/>
          <p:nvPr/>
        </p:nvSpPr>
        <p:spPr>
          <a:xfrm>
            <a:off x="1258386" y="1284665"/>
            <a:ext cx="9626438" cy="2431435"/>
          </a:xfrm>
          <a:prstGeom prst="rect">
            <a:avLst/>
          </a:prstGeom>
        </p:spPr>
        <p:txBody>
          <a:bodyPr wrap="square">
            <a:spAutoFit/>
          </a:bodyPr>
          <a:lstStyle/>
          <a:p>
            <a:pPr algn="just">
              <a:lnSpc>
                <a:spcPct val="150000"/>
              </a:lnSpc>
              <a:buSzPct val="60000"/>
            </a:pPr>
            <a:r>
              <a:rPr lang="nl-NL" sz="1600" dirty="0">
                <a:latin typeface="Calibri" panose="020F0502020204030204" pitchFamily="34" charset="0"/>
                <a:ea typeface="Arial" charset="0"/>
                <a:cs typeface="Arial" charset="0"/>
              </a:rPr>
              <a:t>Kwaliteit</a:t>
            </a:r>
          </a:p>
          <a:p>
            <a:pPr marL="285750" indent="-285750" algn="just">
              <a:lnSpc>
                <a:spcPct val="150000"/>
              </a:lnSpc>
              <a:buSzPct val="60000"/>
              <a:buFont typeface=".Lucida Grande UI Regular"/>
              <a:buChar char="◆"/>
            </a:pPr>
            <a:r>
              <a:rPr lang="nl-NL" sz="1600" dirty="0">
                <a:latin typeface="Calibri" panose="020F0502020204030204" pitchFamily="34" charset="0"/>
                <a:ea typeface="Arial" charset="0"/>
                <a:cs typeface="Arial" charset="0"/>
              </a:rPr>
              <a:t>Wat zijn mogelijke risico’s en heb je dit onderzocht in een risicoanalyse?</a:t>
            </a:r>
          </a:p>
          <a:p>
            <a:pPr marL="285750" indent="-285750" algn="just">
              <a:lnSpc>
                <a:spcPct val="150000"/>
              </a:lnSpc>
              <a:buSzPct val="60000"/>
              <a:buFont typeface=".Lucida Grande UI Regular"/>
              <a:buChar char="◆"/>
            </a:pPr>
            <a:r>
              <a:rPr lang="nl-NL" sz="1600" dirty="0">
                <a:latin typeface="Calibri" panose="020F0502020204030204" pitchFamily="34" charset="0"/>
                <a:ea typeface="Arial" charset="0"/>
                <a:cs typeface="Arial" charset="0"/>
              </a:rPr>
              <a:t>Is het duidelijk hoe er bijgestuurd moet worden als er niet wordt voldaan aan de klantwens?</a:t>
            </a:r>
          </a:p>
          <a:p>
            <a:pPr marL="285750" indent="-285750" algn="just">
              <a:lnSpc>
                <a:spcPct val="150000"/>
              </a:lnSpc>
              <a:buSzPct val="60000"/>
              <a:buFont typeface=".Lucida Grande UI Regular"/>
              <a:buChar char="◆"/>
            </a:pPr>
            <a:r>
              <a:rPr lang="nl-NL" sz="1600" dirty="0">
                <a:latin typeface="Calibri" panose="020F0502020204030204" pitchFamily="34" charset="0"/>
                <a:ea typeface="Arial" charset="0"/>
                <a:cs typeface="Arial" charset="0"/>
              </a:rPr>
              <a:t>Welke werkwijze ga je hanteren in deze fase van je project? Denk aan scrum, </a:t>
            </a:r>
            <a:r>
              <a:rPr lang="nl-NL" sz="1600" dirty="0" err="1">
                <a:latin typeface="Calibri" panose="020F0502020204030204" pitchFamily="34" charset="0"/>
                <a:ea typeface="Arial" charset="0"/>
                <a:cs typeface="Arial" charset="0"/>
              </a:rPr>
              <a:t>kanban</a:t>
            </a:r>
            <a:r>
              <a:rPr lang="nl-NL" sz="1600" dirty="0">
                <a:latin typeface="Calibri" panose="020F0502020204030204" pitchFamily="34" charset="0"/>
                <a:ea typeface="Arial" charset="0"/>
                <a:cs typeface="Arial" charset="0"/>
              </a:rPr>
              <a:t>, etc.</a:t>
            </a:r>
          </a:p>
          <a:p>
            <a:pPr marL="285750" indent="-285750" algn="just">
              <a:lnSpc>
                <a:spcPct val="150000"/>
              </a:lnSpc>
              <a:buSzPct val="60000"/>
              <a:buFont typeface=".Lucida Grande UI Regular"/>
              <a:buChar char="◆"/>
            </a:pPr>
            <a:endParaRPr lang="nl-NL" sz="1600" dirty="0">
              <a:latin typeface="Calibri" panose="020F0502020204030204" pitchFamily="34" charset="0"/>
              <a:ea typeface="Arial" charset="0"/>
              <a:cs typeface="Arial" charset="0"/>
            </a:endParaRPr>
          </a:p>
          <a:p>
            <a:pPr algn="just"/>
            <a:endParaRPr lang="nl-NL" sz="1600" dirty="0">
              <a:latin typeface="Calibri" panose="020F0502020204030204" pitchFamily="34" charset="0"/>
              <a:ea typeface="Arial" charset="0"/>
              <a:cs typeface="Arial" charset="0"/>
            </a:endParaRPr>
          </a:p>
          <a:p>
            <a:pPr algn="just"/>
            <a:endParaRPr lang="nl-NL" sz="1600" dirty="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69B360E2-A8C5-EA0D-E422-E069524FFB9F}"/>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D14A94E6-19D2-738A-6184-FC8BA2E3286D}"/>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25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UITVOEREN</a:t>
            </a:r>
            <a:endParaRPr lang="nl-NL" sz="3600">
              <a:latin typeface="Calibri" panose="020F0502020204030204" pitchFamily="34" charset="0"/>
              <a:ea typeface="Arial" charset="0"/>
              <a:cs typeface="Arial" charset="0"/>
            </a:endParaRPr>
          </a:p>
        </p:txBody>
      </p:sp>
      <p:sp>
        <p:nvSpPr>
          <p:cNvPr id="10" name="Tijdelijke aanduiding voor inhoud 2">
            <a:extLst>
              <a:ext uri="{FF2B5EF4-FFF2-40B4-BE49-F238E27FC236}">
                <a16:creationId xmlns:a16="http://schemas.microsoft.com/office/drawing/2014/main" id="{8E365EEF-0895-E244-A885-CC562BCB5337}"/>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a:solidFill>
                  <a:schemeClr val="bg1">
                    <a:lumMod val="50000"/>
                  </a:schemeClr>
                </a:solidFill>
                <a:latin typeface="Calibri" panose="020F0502020204030204" pitchFamily="34" charset="0"/>
                <a:ea typeface="Gotham ExtraLight" charset="0"/>
                <a:cs typeface="Arial" charset="0"/>
              </a:rPr>
              <a:t>Voeg hier je plan van aanpak in.</a:t>
            </a:r>
            <a:endParaRPr lang="nl-NL" sz="160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13C3BDF7-BE88-BB8E-6DC5-F13DACFEDA6D}"/>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3F2863B4-B3A9-5498-474C-215B5FEE990D}"/>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A19FD302-46A3-4134-F69F-583A0CC7C099}"/>
              </a:ext>
            </a:extLst>
          </p:cNvPr>
          <p:cNvPicPr>
            <a:picLocks noChangeAspect="1"/>
          </p:cNvPicPr>
          <p:nvPr/>
        </p:nvPicPr>
        <p:blipFill>
          <a:blip r:embed="rId4"/>
          <a:stretch>
            <a:fillRect/>
          </a:stretch>
        </p:blipFill>
        <p:spPr>
          <a:xfrm>
            <a:off x="367347" y="1297050"/>
            <a:ext cx="615249" cy="598249"/>
          </a:xfrm>
          <a:prstGeom prst="rect">
            <a:avLst/>
          </a:prstGeom>
        </p:spPr>
      </p:pic>
    </p:spTree>
    <p:extLst>
      <p:ext uri="{BB962C8B-B14F-4D97-AF65-F5344CB8AC3E}">
        <p14:creationId xmlns:p14="http://schemas.microsoft.com/office/powerpoint/2010/main" val="3552950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9C5BD-FA08-8C80-F153-BDCFA58165CA}"/>
            </a:ext>
          </a:extLst>
        </p:cNvPr>
        <p:cNvGrpSpPr/>
        <p:nvPr/>
      </p:nvGrpSpPr>
      <p:grpSpPr>
        <a:xfrm>
          <a:off x="0" y="0"/>
          <a:ext cx="0" cy="0"/>
          <a:chOff x="0" y="0"/>
          <a:chExt cx="0" cy="0"/>
        </a:xfrm>
      </p:grpSpPr>
      <p:sp>
        <p:nvSpPr>
          <p:cNvPr id="21" name="Titel 3">
            <a:extLst>
              <a:ext uri="{FF2B5EF4-FFF2-40B4-BE49-F238E27FC236}">
                <a16:creationId xmlns:a16="http://schemas.microsoft.com/office/drawing/2014/main" id="{8BAE37A2-DD6A-943C-03FD-134EE4F70D7D}"/>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UITVOEREN</a:t>
            </a:r>
            <a:endParaRPr lang="nl-NL" sz="3600">
              <a:latin typeface="Calibri" panose="020F0502020204030204" pitchFamily="34" charset="0"/>
              <a:ea typeface="Arial" charset="0"/>
              <a:cs typeface="Arial" charset="0"/>
            </a:endParaRPr>
          </a:p>
        </p:txBody>
      </p:sp>
      <p:sp>
        <p:nvSpPr>
          <p:cNvPr id="10" name="Tijdelijke aanduiding voor inhoud 2">
            <a:extLst>
              <a:ext uri="{FF2B5EF4-FFF2-40B4-BE49-F238E27FC236}">
                <a16:creationId xmlns:a16="http://schemas.microsoft.com/office/drawing/2014/main" id="{58B8142C-5DC3-1E51-A9CC-9DA4E5E61353}"/>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Calibri" panose="020F0502020204030204" pitchFamily="34" charset="0"/>
                <a:ea typeface="Gotham ExtraLight" charset="0"/>
                <a:cs typeface="Arial" charset="0"/>
              </a:rPr>
              <a:t>Voeg hier je OCAP in.</a:t>
            </a:r>
            <a:endParaRPr lang="nl-NL" sz="1600" dirty="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39CC4A25-9383-F01A-B1EB-1606ADF3E937}"/>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DD66FB3B-9942-FC97-5CE3-0591CBE8464E}"/>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487411F8-FC45-6FED-7DFA-2E9FF86FB031}"/>
              </a:ext>
            </a:extLst>
          </p:cNvPr>
          <p:cNvPicPr>
            <a:picLocks noChangeAspect="1"/>
          </p:cNvPicPr>
          <p:nvPr/>
        </p:nvPicPr>
        <p:blipFill>
          <a:blip r:embed="rId4"/>
          <a:stretch>
            <a:fillRect/>
          </a:stretch>
        </p:blipFill>
        <p:spPr>
          <a:xfrm>
            <a:off x="367347" y="1297050"/>
            <a:ext cx="615249" cy="598249"/>
          </a:xfrm>
          <a:prstGeom prst="rect">
            <a:avLst/>
          </a:prstGeom>
        </p:spPr>
      </p:pic>
    </p:spTree>
    <p:extLst>
      <p:ext uri="{BB962C8B-B14F-4D97-AF65-F5344CB8AC3E}">
        <p14:creationId xmlns:p14="http://schemas.microsoft.com/office/powerpoint/2010/main" val="2396765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UITVOEREN</a:t>
            </a:r>
            <a:endParaRPr lang="nl-NL" sz="3600">
              <a:latin typeface="Calibri" panose="020F0502020204030204" pitchFamily="34" charset="0"/>
              <a:ea typeface="Arial" charset="0"/>
              <a:cs typeface="Arial" charset="0"/>
            </a:endParaRPr>
          </a:p>
        </p:txBody>
      </p:sp>
      <p:sp>
        <p:nvSpPr>
          <p:cNvPr id="10" name="Tijdelijke aanduiding voor inhoud 2">
            <a:extLst>
              <a:ext uri="{FF2B5EF4-FFF2-40B4-BE49-F238E27FC236}">
                <a16:creationId xmlns:a16="http://schemas.microsoft.com/office/drawing/2014/main" id="{8E365EEF-0895-E244-A885-CC562BCB5337}"/>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Calibri" panose="020F0502020204030204" pitchFamily="34" charset="0"/>
                <a:ea typeface="Gotham ExtraLight" charset="0"/>
                <a:cs typeface="Arial" charset="0"/>
              </a:rPr>
              <a:t>Voeg hier foto’s in van de verbeteringen die je hebt doorgevoerd en hoe de uitvoering er uit zag.</a:t>
            </a:r>
            <a:endParaRPr lang="nl-NL" sz="1600" dirty="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35737BDC-100A-2EE8-DFBC-E7A7AE9F55CA}"/>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1D7EA8E2-FCF5-23EC-8975-D8B989C8A52D}"/>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DACE269E-BCC4-C21E-A956-CF6F18FD3694}"/>
              </a:ext>
            </a:extLst>
          </p:cNvPr>
          <p:cNvPicPr>
            <a:picLocks noChangeAspect="1"/>
          </p:cNvPicPr>
          <p:nvPr/>
        </p:nvPicPr>
        <p:blipFill>
          <a:blip r:embed="rId4"/>
          <a:stretch>
            <a:fillRect/>
          </a:stretch>
        </p:blipFill>
        <p:spPr>
          <a:xfrm>
            <a:off x="467062" y="1297050"/>
            <a:ext cx="615249" cy="598249"/>
          </a:xfrm>
          <a:prstGeom prst="rect">
            <a:avLst/>
          </a:prstGeom>
        </p:spPr>
      </p:pic>
    </p:spTree>
    <p:extLst>
      <p:ext uri="{BB962C8B-B14F-4D97-AF65-F5344CB8AC3E}">
        <p14:creationId xmlns:p14="http://schemas.microsoft.com/office/powerpoint/2010/main" val="257728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IMPROVE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REFLECTIE</a:t>
            </a:r>
            <a:endParaRPr lang="nl-NL" sz="3600">
              <a:latin typeface="Calibri" panose="020F0502020204030204" pitchFamily="34" charset="0"/>
              <a:ea typeface="Arial" charset="0"/>
              <a:cs typeface="Arial" charset="0"/>
            </a:endParaRPr>
          </a:p>
        </p:txBody>
      </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3617204185"/>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a:latin typeface="Calibri" panose="020F0502020204030204" pitchFamily="34" charset="0"/>
                          <a:ea typeface="Arial" charset="0"/>
                          <a:cs typeface="Arial" charset="0"/>
                        </a:rPr>
                        <a:t>Wat was jouw belangrijkste leerdoel in de </a:t>
                      </a:r>
                      <a:r>
                        <a:rPr lang="nl-NL" sz="1300" b="0" i="0" err="1">
                          <a:latin typeface="Calibri" panose="020F0502020204030204" pitchFamily="34" charset="0"/>
                          <a:ea typeface="Arial" charset="0"/>
                          <a:cs typeface="Arial" charset="0"/>
                        </a:rPr>
                        <a:t>improve</a:t>
                      </a:r>
                      <a:r>
                        <a:rPr lang="nl-NL" sz="1300" b="0" i="0">
                          <a:latin typeface="Calibri" panose="020F0502020204030204" pitchFamily="34" charset="0"/>
                          <a:ea typeface="Arial" charset="0"/>
                          <a:cs typeface="Arial" charset="0"/>
                        </a:rPr>
                        <a:t> fase?</a:t>
                      </a:r>
                    </a:p>
                  </a:txBody>
                  <a:tcPr marL="74295" marR="74295" marT="37148" marB="37148">
                    <a:solidFill>
                      <a:srgbClr val="E9F6FF"/>
                    </a:solidFill>
                  </a:tcPr>
                </a:tc>
                <a:extLst>
                  <a:ext uri="{0D108BD9-81ED-4DB2-BD59-A6C34878D82A}">
                    <a16:rowId xmlns:a16="http://schemas.microsoft.com/office/drawing/2014/main" val="10000"/>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a:latin typeface="Calibri" panose="020F0502020204030204" pitchFamily="34" charset="0"/>
                          <a:ea typeface="Arial" charset="0"/>
                          <a:cs typeface="Arial" charset="0"/>
                        </a:rPr>
                        <a:t>Hoe verwachtte je dat het zou gaan?</a:t>
                      </a:r>
                    </a:p>
                  </a:txBody>
                  <a:tcPr marL="74295" marR="74295" marT="37148" marB="37148">
                    <a:solidFill>
                      <a:srgbClr val="E9F6FF"/>
                    </a:solidFill>
                  </a:tcPr>
                </a:tc>
                <a:extLst>
                  <a:ext uri="{0D108BD9-81ED-4DB2-BD59-A6C34878D82A}">
                    <a16:rowId xmlns:a16="http://schemas.microsoft.com/office/drawing/2014/main" val="10002"/>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a:latin typeface="Calibri" panose="020F0502020204030204" pitchFamily="34" charset="0"/>
                          <a:ea typeface="Arial" charset="0"/>
                          <a:cs typeface="Arial" charset="0"/>
                        </a:rPr>
                        <a:t>Hoe ging het? </a:t>
                      </a:r>
                    </a:p>
                  </a:txBody>
                  <a:tcPr marL="74295" marR="74295" marT="37148" marB="37148">
                    <a:solidFill>
                      <a:srgbClr val="E9F6FF"/>
                    </a:solidFill>
                  </a:tcPr>
                </a:tc>
                <a:extLst>
                  <a:ext uri="{0D108BD9-81ED-4DB2-BD59-A6C34878D82A}">
                    <a16:rowId xmlns:a16="http://schemas.microsoft.com/office/drawing/2014/main" val="10004"/>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a:latin typeface="Calibri" panose="020F0502020204030204" pitchFamily="34" charset="0"/>
                          <a:ea typeface="Arial" charset="0"/>
                          <a:cs typeface="Arial" charset="0"/>
                        </a:rPr>
                        <a:t>Wat heb je ervan geleerd en wat zou je de volgende keer anders aanpakken?</a:t>
                      </a:r>
                    </a:p>
                  </a:txBody>
                  <a:tcPr marL="74295" marR="74295" marT="37148" marB="37148">
                    <a:solidFill>
                      <a:srgbClr val="E9F6FF"/>
                    </a:solidFill>
                  </a:tcPr>
                </a:tc>
                <a:extLst>
                  <a:ext uri="{0D108BD9-81ED-4DB2-BD59-A6C34878D82A}">
                    <a16:rowId xmlns:a16="http://schemas.microsoft.com/office/drawing/2014/main" val="10006"/>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pic>
        <p:nvPicPr>
          <p:cNvPr id="3" name="Afbeelding 2" descr="Afbeelding met Lettertype, tekst, teken, geel&#10;&#10;Automatisch gegenereerde beschrijving">
            <a:extLst>
              <a:ext uri="{FF2B5EF4-FFF2-40B4-BE49-F238E27FC236}">
                <a16:creationId xmlns:a16="http://schemas.microsoft.com/office/drawing/2014/main" id="{3CD42D7C-B289-F9A1-FC47-87CD49230BF2}"/>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8D09ADF1-A19F-CC42-7EA3-BDCEC30B022F}"/>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829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EF809-4606-D841-A565-F93043755F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82F823-2C14-7859-1647-8F5B6149F251}"/>
              </a:ext>
            </a:extLst>
          </p:cNvPr>
          <p:cNvSpPr>
            <a:spLocks noGrp="1"/>
          </p:cNvSpPr>
          <p:nvPr>
            <p:ph type="ctrTitle"/>
          </p:nvPr>
        </p:nvSpPr>
        <p:spPr/>
        <p:txBody>
          <a:bodyPr/>
          <a:lstStyle/>
          <a:p>
            <a:r>
              <a:rPr lang="nl-NL" sz="4800" b="1">
                <a:latin typeface="+mn-lt"/>
              </a:rPr>
              <a:t>CONTROL</a:t>
            </a:r>
          </a:p>
        </p:txBody>
      </p:sp>
      <p:pic>
        <p:nvPicPr>
          <p:cNvPr id="5" name="Afbeelding 4" descr="Afbeelding met tekenfilm, clipart, illustratie, tekening&#10;&#10;Automatisch gegenereerde beschrijving">
            <a:extLst>
              <a:ext uri="{FF2B5EF4-FFF2-40B4-BE49-F238E27FC236}">
                <a16:creationId xmlns:a16="http://schemas.microsoft.com/office/drawing/2014/main" id="{774CC4F6-7D71-42BC-D780-A60112B275A1}"/>
              </a:ext>
            </a:extLst>
          </p:cNvPr>
          <p:cNvPicPr>
            <a:picLocks noChangeAspect="1"/>
          </p:cNvPicPr>
          <p:nvPr/>
        </p:nvPicPr>
        <p:blipFill>
          <a:blip r:embed="rId2"/>
          <a:stretch>
            <a:fillRect/>
          </a:stretch>
        </p:blipFill>
        <p:spPr>
          <a:xfrm>
            <a:off x="7687816" y="2316163"/>
            <a:ext cx="4504184" cy="4743450"/>
          </a:xfrm>
          <a:prstGeom prst="rect">
            <a:avLst/>
          </a:prstGeom>
        </p:spPr>
      </p:pic>
    </p:spTree>
    <p:extLst>
      <p:ext uri="{BB962C8B-B14F-4D97-AF65-F5344CB8AC3E}">
        <p14:creationId xmlns:p14="http://schemas.microsoft.com/office/powerpoint/2010/main" val="3152892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CONTROL</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OVERZICHT</a:t>
            </a:r>
            <a:endParaRPr lang="nl-NL" sz="3600">
              <a:latin typeface="Calibri" panose="020F0502020204030204" pitchFamily="34" charset="0"/>
              <a:ea typeface="Arial" charset="0"/>
              <a:cs typeface="Arial" charset="0"/>
            </a:endParaRPr>
          </a:p>
        </p:txBody>
      </p:sp>
      <p:sp>
        <p:nvSpPr>
          <p:cNvPr id="15" name="Tijdelijke aanduiding voor inhoud 4">
            <a:extLst>
              <a:ext uri="{FF2B5EF4-FFF2-40B4-BE49-F238E27FC236}">
                <a16:creationId xmlns:a16="http://schemas.microsoft.com/office/drawing/2014/main" id="{A876B1B9-6622-734A-92B3-5D741F7779DA}"/>
              </a:ext>
            </a:extLst>
          </p:cNvPr>
          <p:cNvSpPr>
            <a:spLocks noGrp="1"/>
          </p:cNvSpPr>
          <p:nvPr>
            <p:ph idx="1"/>
          </p:nvPr>
        </p:nvSpPr>
        <p:spPr>
          <a:xfrm>
            <a:off x="1258387" y="1353774"/>
            <a:ext cx="9495649" cy="5149849"/>
          </a:xfrm>
        </p:spPr>
        <p:txBody>
          <a:bodyPr>
            <a:normAutofit/>
          </a:bodyPr>
          <a:lstStyle/>
          <a:p>
            <a:pPr marL="0" indent="0" algn="just">
              <a:lnSpc>
                <a:spcPct val="120000"/>
              </a:lnSpc>
              <a:buNone/>
            </a:pPr>
            <a:r>
              <a:rPr lang="nl-NL" sz="1700">
                <a:latin typeface="Calibri" panose="020F0502020204030204" pitchFamily="34" charset="0"/>
                <a:ea typeface="Arial" charset="0"/>
                <a:cs typeface="Arial" charset="0"/>
              </a:rPr>
              <a:t>DOEL</a:t>
            </a:r>
          </a:p>
          <a:p>
            <a:pPr marL="0" indent="0" algn="just">
              <a:lnSpc>
                <a:spcPct val="120000"/>
              </a:lnSpc>
              <a:buNone/>
            </a:pPr>
            <a:r>
              <a:rPr lang="nl-NL" sz="1700">
                <a:latin typeface="Calibri" panose="020F0502020204030204" pitchFamily="34" charset="0"/>
                <a:ea typeface="Arial" charset="0"/>
                <a:cs typeface="Arial" charset="0"/>
              </a:rPr>
              <a:t>Veranderingen borgen en nieuwe situatie (continu) verbeteren.</a:t>
            </a:r>
          </a:p>
          <a:p>
            <a:pPr marL="0" indent="0" algn="just">
              <a:lnSpc>
                <a:spcPct val="120000"/>
              </a:lnSpc>
              <a:buNone/>
            </a:pPr>
            <a:endParaRPr lang="nl-NL" sz="1700">
              <a:latin typeface="Calibri" panose="020F0502020204030204" pitchFamily="34" charset="0"/>
              <a:ea typeface="Arial" charset="0"/>
              <a:cs typeface="Arial" charset="0"/>
            </a:endParaRPr>
          </a:p>
          <a:p>
            <a:pPr marL="0" indent="0" algn="just">
              <a:lnSpc>
                <a:spcPct val="120000"/>
              </a:lnSpc>
              <a:buNone/>
            </a:pPr>
            <a:r>
              <a:rPr lang="nl-NL" sz="1700">
                <a:latin typeface="Calibri" panose="020F0502020204030204" pitchFamily="34" charset="0"/>
                <a:ea typeface="Arial" charset="0"/>
                <a:cs typeface="Arial" charset="0"/>
              </a:rPr>
              <a:t>TOOLS &amp; TECHNIEKEN</a:t>
            </a:r>
          </a:p>
          <a:p>
            <a:pPr>
              <a:buSzPct val="60000"/>
              <a:buFont typeface=".Lucida Grande UI Regular"/>
              <a:buChar char="◆"/>
            </a:pPr>
            <a:r>
              <a:rPr lang="nl-NL" sz="1600">
                <a:latin typeface="Calibri" panose="020F0502020204030204" pitchFamily="34" charset="0"/>
                <a:ea typeface="Arial" charset="0"/>
                <a:cs typeface="Arial" charset="0"/>
              </a:rPr>
              <a:t>Stadia van gedragsverandering</a:t>
            </a:r>
          </a:p>
          <a:p>
            <a:pPr>
              <a:buSzPct val="60000"/>
              <a:buFont typeface=".Lucida Grande UI Regular"/>
              <a:buChar char="◆"/>
            </a:pPr>
            <a:r>
              <a:rPr lang="nl-NL" sz="1600">
                <a:latin typeface="Calibri" panose="020F0502020204030204" pitchFamily="34" charset="0"/>
                <a:ea typeface="Arial" charset="0"/>
                <a:cs typeface="Arial" charset="0"/>
              </a:rPr>
              <a:t>Principes van overtuiging</a:t>
            </a:r>
          </a:p>
          <a:p>
            <a:pPr>
              <a:buSzPct val="60000"/>
              <a:buFont typeface=".Lucida Grande UI Regular"/>
              <a:buChar char="◆"/>
            </a:pPr>
            <a:r>
              <a:rPr lang="nl-NL" sz="1600">
                <a:latin typeface="Calibri" panose="020F0502020204030204" pitchFamily="34" charset="0"/>
                <a:ea typeface="Arial" charset="0"/>
                <a:cs typeface="Arial" charset="0"/>
              </a:rPr>
              <a:t>Dag- en weekstart</a:t>
            </a:r>
          </a:p>
          <a:p>
            <a:pPr>
              <a:buSzPct val="60000"/>
              <a:buFont typeface=".Lucida Grande UI Regular"/>
              <a:buChar char="◆"/>
            </a:pPr>
            <a:r>
              <a:rPr lang="nl-NL" sz="1600">
                <a:latin typeface="Calibri" panose="020F0502020204030204" pitchFamily="34" charset="0"/>
                <a:ea typeface="Arial" charset="0"/>
                <a:cs typeface="Arial" charset="0"/>
              </a:rPr>
              <a:t>Verbeterbord</a:t>
            </a:r>
          </a:p>
          <a:p>
            <a:pPr>
              <a:buSzPct val="60000"/>
              <a:buFont typeface=".Lucida Grande UI Regular"/>
              <a:buChar char="◆"/>
            </a:pPr>
            <a:r>
              <a:rPr lang="nl-NL" sz="1600" err="1">
                <a:latin typeface="Calibri" panose="020F0502020204030204" pitchFamily="34" charset="0"/>
                <a:ea typeface="Arial" charset="0"/>
                <a:cs typeface="Arial" charset="0"/>
              </a:rPr>
              <a:t>Kaizen</a:t>
            </a:r>
            <a:r>
              <a:rPr lang="nl-NL" sz="1600">
                <a:latin typeface="Calibri" panose="020F0502020204030204" pitchFamily="34" charset="0"/>
                <a:ea typeface="Arial" charset="0"/>
                <a:cs typeface="Arial" charset="0"/>
              </a:rPr>
              <a:t> sessies</a:t>
            </a:r>
          </a:p>
          <a:p>
            <a:endParaRPr lang="nl-NL">
              <a:latin typeface="Arial"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3CA83942-00D6-DC6C-1ADA-A5139A0C84ED}"/>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BF503423-5FC3-CAF1-ED4A-1A3748CFA896}"/>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676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4">
            <a:extLst>
              <a:ext uri="{FF2B5EF4-FFF2-40B4-BE49-F238E27FC236}">
                <a16:creationId xmlns:a16="http://schemas.microsoft.com/office/drawing/2014/main" id="{A876B1B9-6622-734A-92B3-5D741F7779DA}"/>
              </a:ext>
            </a:extLst>
          </p:cNvPr>
          <p:cNvSpPr>
            <a:spLocks noGrp="1"/>
          </p:cNvSpPr>
          <p:nvPr>
            <p:ph idx="1"/>
          </p:nvPr>
        </p:nvSpPr>
        <p:spPr>
          <a:xfrm>
            <a:off x="1258387" y="1353774"/>
            <a:ext cx="9495649" cy="5149849"/>
          </a:xfrm>
        </p:spPr>
        <p:txBody>
          <a:bodyPr>
            <a:normAutofit/>
          </a:bodyPr>
          <a:lstStyle/>
          <a:p>
            <a:pPr marL="0" indent="0">
              <a:buNone/>
            </a:pPr>
            <a:r>
              <a:rPr lang="nl-NL" sz="1600">
                <a:latin typeface="Calibri" panose="020F0502020204030204" pitchFamily="34" charset="0"/>
                <a:ea typeface="Arial" charset="0"/>
                <a:cs typeface="Arial" charset="0"/>
              </a:rPr>
              <a:t>Denk na hoe je er voor zorgt dat de resultaten van het project geborgd worden. Je wil natuurlijk niet dat iedereen over een paar weken weer in oude patronen vervalt. Is er nog genoeg draagvlak voor de veranderingen? Vaak gaat het verbeteren van een proces gepaard met een nieuwe werkwijze (= gedragsverandering). Daarnaast is er misschien wel ruimte gecreëerd om meer dingen volgens de </a:t>
            </a:r>
            <a:r>
              <a:rPr lang="nl-NL" sz="1600" err="1">
                <a:latin typeface="Calibri" panose="020F0502020204030204" pitchFamily="34" charset="0"/>
                <a:ea typeface="Arial" charset="0"/>
                <a:cs typeface="Arial" charset="0"/>
              </a:rPr>
              <a:t>lean</a:t>
            </a:r>
            <a:r>
              <a:rPr lang="nl-NL" sz="1600">
                <a:latin typeface="Calibri" panose="020F0502020204030204" pitchFamily="34" charset="0"/>
                <a:ea typeface="Arial" charset="0"/>
                <a:cs typeface="Arial" charset="0"/>
              </a:rPr>
              <a:t> methodiek aan te pakken.</a:t>
            </a:r>
          </a:p>
          <a:p>
            <a:pPr marL="0" indent="0">
              <a:lnSpc>
                <a:spcPct val="150000"/>
              </a:lnSpc>
              <a:buNone/>
            </a:pPr>
            <a:r>
              <a:rPr lang="nl-NL" sz="1600">
                <a:latin typeface="Calibri" panose="020F0502020204030204" pitchFamily="34" charset="0"/>
                <a:ea typeface="Arial" charset="0"/>
                <a:cs typeface="Arial" charset="0"/>
              </a:rPr>
              <a:t>Beantwoord de volgende vragen:</a:t>
            </a:r>
          </a:p>
          <a:p>
            <a:pPr>
              <a:lnSpc>
                <a:spcPct val="150000"/>
              </a:lnSpc>
              <a:buSzPct val="60000"/>
              <a:buFont typeface=".Lucida Grande UI Regular"/>
              <a:buChar char="◆"/>
            </a:pPr>
            <a:r>
              <a:rPr lang="nl-NL" sz="1600">
                <a:latin typeface="Calibri" panose="020F0502020204030204" pitchFamily="34" charset="0"/>
                <a:ea typeface="Arial" charset="0"/>
                <a:cs typeface="Arial" charset="0"/>
              </a:rPr>
              <a:t>Hoe zorg je dat de veranderingen en de nieuwe werkwijze blijven bestaan? </a:t>
            </a:r>
          </a:p>
          <a:p>
            <a:pPr>
              <a:lnSpc>
                <a:spcPct val="150000"/>
              </a:lnSpc>
              <a:buSzPct val="60000"/>
              <a:buFont typeface=".Lucida Grande UI Regular"/>
              <a:buChar char="◆"/>
            </a:pPr>
            <a:r>
              <a:rPr lang="nl-NL" sz="1600">
                <a:latin typeface="Calibri" panose="020F0502020204030204" pitchFamily="34" charset="0"/>
                <a:ea typeface="Arial" charset="0"/>
                <a:cs typeface="Arial" charset="0"/>
              </a:rPr>
              <a:t>Heb je gecheckt of er (nog) weerstand is onder je collega’s?</a:t>
            </a:r>
          </a:p>
          <a:p>
            <a:pPr>
              <a:lnSpc>
                <a:spcPct val="150000"/>
              </a:lnSpc>
              <a:buSzPct val="60000"/>
              <a:buFont typeface=".Lucida Grande UI Regular"/>
              <a:buChar char="◆"/>
            </a:pPr>
            <a:r>
              <a:rPr lang="nl-NL" sz="1600">
                <a:latin typeface="Calibri" panose="020F0502020204030204" pitchFamily="34" charset="0"/>
                <a:ea typeface="Arial" charset="0"/>
                <a:cs typeface="Arial" charset="0"/>
              </a:rPr>
              <a:t>Hoe ga je iedereen motiveren om mee te gaan in de veranderingen? </a:t>
            </a:r>
          </a:p>
          <a:p>
            <a:pPr>
              <a:lnSpc>
                <a:spcPct val="150000"/>
              </a:lnSpc>
              <a:buSzPct val="60000"/>
              <a:buFont typeface=".Lucida Grande UI Regular"/>
              <a:buChar char="◆"/>
            </a:pPr>
            <a:r>
              <a:rPr lang="nl-NL" sz="1600">
                <a:latin typeface="Calibri" panose="020F0502020204030204" pitchFamily="34" charset="0"/>
                <a:ea typeface="Arial" charset="0"/>
                <a:cs typeface="Arial" charset="0"/>
              </a:rPr>
              <a:t>In welk stadium bevinden jouw collega’s zich? Zit iedereen op één lijn?</a:t>
            </a:r>
          </a:p>
          <a:p>
            <a:pPr>
              <a:lnSpc>
                <a:spcPct val="150000"/>
              </a:lnSpc>
              <a:buSzPct val="60000"/>
              <a:buFont typeface=".Lucida Grande UI Regular"/>
              <a:buChar char="◆"/>
            </a:pPr>
            <a:r>
              <a:rPr lang="nl-NL" sz="1600">
                <a:latin typeface="Calibri" panose="020F0502020204030204" pitchFamily="34" charset="0"/>
                <a:ea typeface="Arial" charset="0"/>
                <a:cs typeface="Arial" charset="0"/>
              </a:rPr>
              <a:t>Heeft het team genoeg kennis om zelf aan de slag te blijven met continu verbeteren? Wat heeft het team daar verder nog voor nodig?</a:t>
            </a:r>
          </a:p>
          <a:p>
            <a:endParaRPr lang="nl-NL">
              <a:latin typeface="Arial" charset="0"/>
              <a:ea typeface="Arial" charset="0"/>
              <a:cs typeface="Arial" charset="0"/>
            </a:endParaRPr>
          </a:p>
        </p:txBody>
      </p:sp>
      <p:sp>
        <p:nvSpPr>
          <p:cNvPr id="31" name="Titel 3">
            <a:extLst>
              <a:ext uri="{FF2B5EF4-FFF2-40B4-BE49-F238E27FC236}">
                <a16:creationId xmlns:a16="http://schemas.microsoft.com/office/drawing/2014/main" id="{E1E451B6-7C84-5343-95E8-BA01A41EFA99}"/>
              </a:ext>
            </a:extLst>
          </p:cNvPr>
          <p:cNvSpPr txBox="1">
            <a:spLocks/>
          </p:cNvSpPr>
          <p:nvPr/>
        </p:nvSpPr>
        <p:spPr>
          <a:xfrm>
            <a:off x="1258387" y="354377"/>
            <a:ext cx="6044938"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CONTROL</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VERANDERPSYCHOLOGIE</a:t>
            </a:r>
            <a:endParaRPr lang="nl-NL" sz="3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2CD88701-7303-17C4-E4DD-6775B4AD905A}"/>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D488B4DA-C6A6-91EB-15FA-283D819DEEE7}"/>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57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44938"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CONTROL</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VERANDERMANAGEMENT</a:t>
            </a:r>
            <a:endParaRPr lang="nl-NL" sz="3600">
              <a:latin typeface="Calibri" panose="020F0502020204030204" pitchFamily="34" charset="0"/>
              <a:ea typeface="Arial" charset="0"/>
              <a:cs typeface="Arial" charset="0"/>
            </a:endParaRPr>
          </a:p>
        </p:txBody>
      </p:sp>
      <p:sp>
        <p:nvSpPr>
          <p:cNvPr id="13" name="Tijdelijke aanduiding voor inhoud 4">
            <a:extLst>
              <a:ext uri="{FF2B5EF4-FFF2-40B4-BE49-F238E27FC236}">
                <a16:creationId xmlns:a16="http://schemas.microsoft.com/office/drawing/2014/main" id="{E6634636-57E1-3049-B07B-952D59359AE3}"/>
              </a:ext>
            </a:extLst>
          </p:cNvPr>
          <p:cNvSpPr>
            <a:spLocks noGrp="1"/>
          </p:cNvSpPr>
          <p:nvPr>
            <p:ph idx="1"/>
          </p:nvPr>
        </p:nvSpPr>
        <p:spPr>
          <a:xfrm>
            <a:off x="1258387" y="1353774"/>
            <a:ext cx="9495649" cy="5149849"/>
          </a:xfrm>
        </p:spPr>
        <p:txBody>
          <a:bodyPr>
            <a:normAutofit/>
          </a:bodyPr>
          <a:lstStyle/>
          <a:p>
            <a:pPr marL="0" indent="0">
              <a:buNone/>
            </a:pPr>
            <a:r>
              <a:rPr lang="nl-NL" sz="1600">
                <a:latin typeface="Calibri" panose="020F0502020204030204" pitchFamily="34" charset="0"/>
                <a:ea typeface="Arial" charset="0"/>
                <a:cs typeface="Arial" charset="0"/>
              </a:rPr>
              <a:t>Er zijn verschillende dingen die kunnen helpen om het gewenste gedrag te faciliteren. Je kan dus bijdragen aan het volhouden van de nieuwe werkwijze. Denk hierbij aan de inzet van een dag- of weekstart, een verbeterbord of het inzetten van principes van overtuiging.</a:t>
            </a:r>
            <a:endParaRPr lang="nl-NL" sz="1600">
              <a:latin typeface="Arial" charset="0"/>
              <a:ea typeface="Arial" charset="0"/>
              <a:cs typeface="Arial" charset="0"/>
            </a:endParaRPr>
          </a:p>
          <a:p>
            <a:pPr marL="0" indent="0">
              <a:buNone/>
            </a:pPr>
            <a:endParaRPr lang="nl-NL" sz="1600">
              <a:latin typeface="Arial" charset="0"/>
              <a:ea typeface="Arial" charset="0"/>
              <a:cs typeface="Arial" charset="0"/>
            </a:endParaRPr>
          </a:p>
          <a:p>
            <a:pPr marL="0" indent="0">
              <a:buNone/>
            </a:pPr>
            <a:endParaRPr lang="nl-NL" sz="16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3043E580-DE3E-ED85-ADAD-295056ECF1D7}"/>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660D4AE0-BB60-E8B4-8285-888CDF19DFBF}"/>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PROBLEEM BEGRIJPEN (1)</a:t>
            </a:r>
            <a:endParaRPr lang="nl-NL" sz="3600">
              <a:latin typeface="Calibri" panose="020F0502020204030204" pitchFamily="34" charset="0"/>
              <a:ea typeface="Arial" charset="0"/>
              <a:cs typeface="Arial" charset="0"/>
            </a:endParaRPr>
          </a:p>
        </p:txBody>
      </p:sp>
      <p:sp>
        <p:nvSpPr>
          <p:cNvPr id="16" name="Tijdelijke aanduiding voor inhoud 2">
            <a:extLst>
              <a:ext uri="{FF2B5EF4-FFF2-40B4-BE49-F238E27FC236}">
                <a16:creationId xmlns:a16="http://schemas.microsoft.com/office/drawing/2014/main" id="{841941F3-47F0-FE4D-94CA-697AABA4080B}"/>
              </a:ext>
            </a:extLst>
          </p:cNvPr>
          <p:cNvSpPr>
            <a:spLocks noGrp="1"/>
          </p:cNvSpPr>
          <p:nvPr>
            <p:ph idx="1"/>
          </p:nvPr>
        </p:nvSpPr>
        <p:spPr>
          <a:xfrm>
            <a:off x="1258387" y="1247594"/>
            <a:ext cx="9851302" cy="4715692"/>
          </a:xfrm>
        </p:spPr>
        <p:txBody>
          <a:bodyPr>
            <a:noAutofit/>
          </a:bodyPr>
          <a:lstStyle/>
          <a:p>
            <a:pPr marL="0" indent="0" algn="just">
              <a:buNone/>
            </a:pPr>
            <a:r>
              <a:rPr lang="nl-NL" sz="1600" dirty="0">
                <a:latin typeface="Calibri" panose="020F0502020204030204" pitchFamily="34" charset="0"/>
                <a:ea typeface="Arial" charset="0"/>
                <a:cs typeface="Arial" charset="0"/>
              </a:rPr>
              <a:t>Het is belangrijk dat je een goed beeld hebt van het probleem, omdat het je anders later in het project gaat vertragen. Stel je voor dat je op basis van enkele aannames aan de slag bent gegaan en je daardoor in de </a:t>
            </a:r>
            <a:r>
              <a:rPr lang="nl-NL" sz="1600" dirty="0" err="1">
                <a:latin typeface="Calibri" panose="020F0502020204030204" pitchFamily="34" charset="0"/>
                <a:ea typeface="Arial" charset="0"/>
                <a:cs typeface="Arial" charset="0"/>
              </a:rPr>
              <a:t>improve</a:t>
            </a:r>
            <a:r>
              <a:rPr lang="nl-NL" sz="1600" dirty="0">
                <a:latin typeface="Calibri" panose="020F0502020204030204" pitchFamily="34" charset="0"/>
                <a:ea typeface="Arial" charset="0"/>
                <a:cs typeface="Arial" charset="0"/>
              </a:rPr>
              <a:t> fase ontdekt dat je op de verkeerde weg zit? Je moet dus goed het probleem begrijpen om een juiste probleemstelling te kunnen formuleren.</a:t>
            </a:r>
          </a:p>
          <a:p>
            <a:pPr marL="0" indent="0" algn="just">
              <a:buNone/>
            </a:pPr>
            <a:endParaRPr lang="nl-NL" sz="1800" dirty="0">
              <a:latin typeface="Calibri" panose="020F0502020204030204" pitchFamily="34" charset="0"/>
              <a:ea typeface="Arial" charset="0"/>
              <a:cs typeface="Arial" charset="0"/>
            </a:endParaRPr>
          </a:p>
          <a:p>
            <a:pPr marL="0" indent="0" algn="just">
              <a:lnSpc>
                <a:spcPct val="100000"/>
              </a:lnSpc>
              <a:buSzPct val="60000"/>
              <a:buNone/>
            </a:pPr>
            <a:r>
              <a:rPr lang="nl-NL" sz="1600" dirty="0">
                <a:latin typeface="Calibri" panose="020F0502020204030204" pitchFamily="34" charset="0"/>
                <a:ea typeface="Arial" charset="0"/>
                <a:cs typeface="Arial" charset="0"/>
              </a:rPr>
              <a:t>Beantwoord de volgende vragen voor een goede probleemstelling:</a:t>
            </a:r>
          </a:p>
          <a:p>
            <a:pPr>
              <a:lnSpc>
                <a:spcPct val="100000"/>
              </a:lnSpc>
              <a:buSzPct val="60000"/>
              <a:buFont typeface=".Lucida Grande UI Regular"/>
              <a:buChar char="◆"/>
            </a:pPr>
            <a:r>
              <a:rPr lang="nl-NL" sz="1600" dirty="0">
                <a:latin typeface="Calibri" panose="020F0502020204030204" pitchFamily="34" charset="0"/>
                <a:ea typeface="Arial" charset="0"/>
                <a:cs typeface="Arial" charset="0"/>
              </a:rPr>
              <a:t>Wat is het probleem dat je probeert op te lossen?</a:t>
            </a:r>
          </a:p>
          <a:p>
            <a:pPr>
              <a:lnSpc>
                <a:spcPct val="100000"/>
              </a:lnSpc>
              <a:buSzPct val="60000"/>
              <a:buFont typeface=".Lucida Grande UI Regular"/>
              <a:buChar char="◆"/>
            </a:pPr>
            <a:r>
              <a:rPr lang="nl-NL" sz="1600" dirty="0">
                <a:latin typeface="Calibri" panose="020F0502020204030204" pitchFamily="34" charset="0"/>
                <a:ea typeface="Arial" charset="0"/>
                <a:cs typeface="Arial" charset="0"/>
              </a:rPr>
              <a:t>Wie heeft er last van?</a:t>
            </a:r>
          </a:p>
          <a:p>
            <a:pPr>
              <a:lnSpc>
                <a:spcPct val="100000"/>
              </a:lnSpc>
              <a:buSzPct val="60000"/>
              <a:buFont typeface=".Lucida Grande UI Regular"/>
              <a:buChar char="◆"/>
            </a:pPr>
            <a:r>
              <a:rPr lang="nl-NL" sz="1600" dirty="0">
                <a:latin typeface="Calibri" panose="020F0502020204030204" pitchFamily="34" charset="0"/>
                <a:ea typeface="Arial" charset="0"/>
                <a:cs typeface="Arial" charset="0"/>
              </a:rPr>
              <a:t>Waarom dit probleem?</a:t>
            </a:r>
          </a:p>
          <a:p>
            <a:pPr>
              <a:lnSpc>
                <a:spcPct val="100000"/>
              </a:lnSpc>
              <a:buSzPct val="60000"/>
              <a:buFont typeface=".Lucida Grande UI Regular"/>
              <a:buChar char="◆"/>
            </a:pPr>
            <a:r>
              <a:rPr lang="nl-NL" sz="1600" dirty="0">
                <a:latin typeface="Calibri" panose="020F0502020204030204" pitchFamily="34" charset="0"/>
                <a:ea typeface="Arial" charset="0"/>
                <a:cs typeface="Arial" charset="0"/>
              </a:rPr>
              <a:t>Waarom nu?</a:t>
            </a:r>
          </a:p>
          <a:p>
            <a:pPr>
              <a:lnSpc>
                <a:spcPct val="100000"/>
              </a:lnSpc>
              <a:buSzPct val="60000"/>
              <a:buFont typeface=".Lucida Grande UI Regular"/>
              <a:buChar char="◆"/>
            </a:pPr>
            <a:r>
              <a:rPr lang="nl-NL" sz="1600" dirty="0">
                <a:latin typeface="Calibri" panose="020F0502020204030204" pitchFamily="34" charset="0"/>
                <a:ea typeface="Arial" charset="0"/>
                <a:cs typeface="Arial" charset="0"/>
              </a:rPr>
              <a:t>Past het bij de strategie?</a:t>
            </a:r>
          </a:p>
          <a:p>
            <a:pPr>
              <a:lnSpc>
                <a:spcPct val="100000"/>
              </a:lnSpc>
              <a:buSzPct val="60000"/>
              <a:buFont typeface=".Lucida Grande UI Regular"/>
              <a:buChar char="◆"/>
            </a:pPr>
            <a:endParaRPr lang="nl-NL" sz="1600" dirty="0">
              <a:latin typeface="Calibri" panose="020F0502020204030204" pitchFamily="34" charset="0"/>
              <a:ea typeface="Arial" charset="0"/>
              <a:cs typeface="Arial" charset="0"/>
            </a:endParaRPr>
          </a:p>
          <a:p>
            <a:pPr marL="0" indent="0">
              <a:lnSpc>
                <a:spcPct val="100000"/>
              </a:lnSpc>
              <a:buSzPct val="60000"/>
              <a:buNone/>
            </a:pPr>
            <a:endParaRPr lang="nl-NL" sz="1600" dirty="0">
              <a:latin typeface="Calibri" panose="020F0502020204030204" pitchFamily="34" charset="0"/>
              <a:ea typeface="Arial" charset="0"/>
              <a:cs typeface="Arial" charset="0"/>
            </a:endParaRPr>
          </a:p>
          <a:p>
            <a:pPr>
              <a:lnSpc>
                <a:spcPct val="100000"/>
              </a:lnSpc>
              <a:buSzPct val="60000"/>
              <a:buFont typeface=".Lucida Grande UI Regular"/>
              <a:buChar char="◆"/>
            </a:pPr>
            <a:endParaRPr lang="nl-NL" sz="1600" dirty="0">
              <a:latin typeface="Calibri" panose="020F0502020204030204" pitchFamily="34" charset="0"/>
              <a:ea typeface="Arial" charset="0"/>
              <a:cs typeface="Arial" charset="0"/>
            </a:endParaRPr>
          </a:p>
          <a:p>
            <a:pPr marL="0" indent="0">
              <a:lnSpc>
                <a:spcPct val="100000"/>
              </a:lnSpc>
              <a:buSzPct val="60000"/>
              <a:buNone/>
            </a:pPr>
            <a:endParaRPr lang="nl-NL" sz="1600" dirty="0">
              <a:latin typeface="Calibri" panose="020F0502020204030204" pitchFamily="34" charset="0"/>
              <a:ea typeface="Arial" charset="0"/>
              <a:cs typeface="Arial" charset="0"/>
            </a:endParaRPr>
          </a:p>
          <a:p>
            <a:pPr marL="0" indent="0" algn="just">
              <a:buNone/>
            </a:pPr>
            <a:endParaRPr lang="nl-NL" sz="1800" dirty="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2EE8BC0C-5AF0-6BA7-D89D-F0042FF55974}"/>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0FDF9DC4-111D-4993-82CE-49DE227F4EBB}"/>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656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44938"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CONTROL</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VERANDERMANAGEMENT</a:t>
            </a:r>
            <a:endParaRPr lang="nl-NL" sz="3600">
              <a:latin typeface="Calibri" panose="020F0502020204030204" pitchFamily="34" charset="0"/>
              <a:ea typeface="Arial" charset="0"/>
              <a:cs typeface="Arial" charset="0"/>
            </a:endParaRPr>
          </a:p>
        </p:txBody>
      </p:sp>
      <p:sp>
        <p:nvSpPr>
          <p:cNvPr id="14" name="Tijdelijke aanduiding voor inhoud 2">
            <a:extLst>
              <a:ext uri="{FF2B5EF4-FFF2-40B4-BE49-F238E27FC236}">
                <a16:creationId xmlns:a16="http://schemas.microsoft.com/office/drawing/2014/main" id="{DD20F83F-F854-5B41-9268-779CAB286A1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a:solidFill>
                  <a:schemeClr val="bg1">
                    <a:lumMod val="50000"/>
                  </a:schemeClr>
                </a:solidFill>
                <a:latin typeface="Calibri" panose="020F0502020204030204" pitchFamily="34" charset="0"/>
                <a:ea typeface="Gotham ExtraLight" charset="0"/>
                <a:cs typeface="Arial" charset="0"/>
              </a:rPr>
              <a:t>Beschrijf hier welke technieken je hebt gebruikt om de veranderingen te borgen.</a:t>
            </a:r>
            <a:endParaRPr lang="nl-NL" sz="160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C749CEBD-5A83-520D-80DE-2DF0C2334D24}"/>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1EEC797C-60CC-2DCD-E1D4-457D6D544984}"/>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C387FF1E-7005-52A1-1240-D8D27476618A}"/>
              </a:ext>
            </a:extLst>
          </p:cNvPr>
          <p:cNvPicPr>
            <a:picLocks noChangeAspect="1"/>
          </p:cNvPicPr>
          <p:nvPr/>
        </p:nvPicPr>
        <p:blipFill>
          <a:blip r:embed="rId4"/>
          <a:stretch>
            <a:fillRect/>
          </a:stretch>
        </p:blipFill>
        <p:spPr>
          <a:xfrm>
            <a:off x="467062" y="1297050"/>
            <a:ext cx="615249" cy="598249"/>
          </a:xfrm>
          <a:prstGeom prst="rect">
            <a:avLst/>
          </a:prstGeom>
        </p:spPr>
      </p:pic>
    </p:spTree>
    <p:extLst>
      <p:ext uri="{BB962C8B-B14F-4D97-AF65-F5344CB8AC3E}">
        <p14:creationId xmlns:p14="http://schemas.microsoft.com/office/powerpoint/2010/main" val="2131487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81885-0C04-EAD8-064D-5DB2A9D106A8}"/>
            </a:ext>
          </a:extLst>
        </p:cNvPr>
        <p:cNvGrpSpPr/>
        <p:nvPr/>
      </p:nvGrpSpPr>
      <p:grpSpPr>
        <a:xfrm>
          <a:off x="0" y="0"/>
          <a:ext cx="0" cy="0"/>
          <a:chOff x="0" y="0"/>
          <a:chExt cx="0" cy="0"/>
        </a:xfrm>
      </p:grpSpPr>
      <p:sp>
        <p:nvSpPr>
          <p:cNvPr id="21" name="Titel 3">
            <a:extLst>
              <a:ext uri="{FF2B5EF4-FFF2-40B4-BE49-F238E27FC236}">
                <a16:creationId xmlns:a16="http://schemas.microsoft.com/office/drawing/2014/main" id="{510BAA4B-CE4D-8846-095F-45ACA424CF6C}"/>
              </a:ext>
            </a:extLst>
          </p:cNvPr>
          <p:cNvSpPr txBox="1">
            <a:spLocks/>
          </p:cNvSpPr>
          <p:nvPr/>
        </p:nvSpPr>
        <p:spPr>
          <a:xfrm>
            <a:off x="1258387" y="354377"/>
            <a:ext cx="6044938"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CONTROL</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VERANDERMANAGEMENT</a:t>
            </a:r>
            <a:endParaRPr lang="nl-NL" sz="3600">
              <a:latin typeface="Calibri" panose="020F0502020204030204" pitchFamily="34" charset="0"/>
              <a:ea typeface="Arial" charset="0"/>
              <a:cs typeface="Arial" charset="0"/>
            </a:endParaRPr>
          </a:p>
        </p:txBody>
      </p:sp>
      <p:sp>
        <p:nvSpPr>
          <p:cNvPr id="14" name="Tijdelijke aanduiding voor inhoud 2">
            <a:extLst>
              <a:ext uri="{FF2B5EF4-FFF2-40B4-BE49-F238E27FC236}">
                <a16:creationId xmlns:a16="http://schemas.microsoft.com/office/drawing/2014/main" id="{097436BC-29C0-6CFD-39EE-EDF8F9F3F051}"/>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Calibri" panose="020F0502020204030204" pitchFamily="34" charset="0"/>
                <a:ea typeface="Gotham ExtraLight" charset="0"/>
                <a:cs typeface="Arial" charset="0"/>
              </a:rPr>
              <a:t>Beschrijf hier één maand naar live gang waar je tegenaan liep en wat je toen hebt gedaan. </a:t>
            </a:r>
            <a:endParaRPr lang="nl-NL" sz="1600" dirty="0">
              <a:solidFill>
                <a:schemeClr val="bg1">
                  <a:lumMod val="50000"/>
                </a:schemeClr>
              </a:solidFill>
              <a:latin typeface="Gotham ExtraLight" charset="0"/>
              <a:ea typeface="Gotham ExtraLight" charset="0"/>
              <a:cs typeface="Gotham ExtraLight"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19C9D11E-EA82-82C4-5D67-1A338ADFAE82}"/>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0C843A45-B334-7384-389F-330168E8CEEE}"/>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cirkel, Graphics&#10;&#10;Automatisch gegenereerde beschrijving">
            <a:extLst>
              <a:ext uri="{FF2B5EF4-FFF2-40B4-BE49-F238E27FC236}">
                <a16:creationId xmlns:a16="http://schemas.microsoft.com/office/drawing/2014/main" id="{F1BD97A7-CF49-C25E-71BA-55A2733CD9C5}"/>
              </a:ext>
            </a:extLst>
          </p:cNvPr>
          <p:cNvPicPr>
            <a:picLocks noChangeAspect="1"/>
          </p:cNvPicPr>
          <p:nvPr/>
        </p:nvPicPr>
        <p:blipFill>
          <a:blip r:embed="rId4"/>
          <a:stretch>
            <a:fillRect/>
          </a:stretch>
        </p:blipFill>
        <p:spPr>
          <a:xfrm>
            <a:off x="467062" y="1297050"/>
            <a:ext cx="615249" cy="598249"/>
          </a:xfrm>
          <a:prstGeom prst="rect">
            <a:avLst/>
          </a:prstGeom>
        </p:spPr>
      </p:pic>
    </p:spTree>
    <p:extLst>
      <p:ext uri="{BB962C8B-B14F-4D97-AF65-F5344CB8AC3E}">
        <p14:creationId xmlns:p14="http://schemas.microsoft.com/office/powerpoint/2010/main" val="3263918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CONTROL</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REFLECTIE</a:t>
            </a:r>
            <a:endParaRPr lang="nl-NL" sz="3600">
              <a:latin typeface="Calibri" panose="020F0502020204030204" pitchFamily="34" charset="0"/>
              <a:ea typeface="Arial" charset="0"/>
              <a:cs typeface="Arial" charset="0"/>
            </a:endParaRPr>
          </a:p>
        </p:txBody>
      </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100782613"/>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a:latin typeface="Calibri" panose="020F0502020204030204" pitchFamily="34" charset="0"/>
                          <a:ea typeface="Arial" charset="0"/>
                          <a:cs typeface="Arial" charset="0"/>
                        </a:rPr>
                        <a:t>Wat was jouw belangrijkste leerdoel in de control fase?</a:t>
                      </a:r>
                    </a:p>
                  </a:txBody>
                  <a:tcPr marL="74295" marR="74295" marT="37148" marB="37148">
                    <a:solidFill>
                      <a:srgbClr val="E9F6FF"/>
                    </a:solidFill>
                  </a:tcPr>
                </a:tc>
                <a:extLst>
                  <a:ext uri="{0D108BD9-81ED-4DB2-BD59-A6C34878D82A}">
                    <a16:rowId xmlns:a16="http://schemas.microsoft.com/office/drawing/2014/main" val="10000"/>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a:latin typeface="Calibri" panose="020F0502020204030204" pitchFamily="34" charset="0"/>
                          <a:ea typeface="Arial" charset="0"/>
                          <a:cs typeface="Arial" charset="0"/>
                        </a:rPr>
                        <a:t>Hoe verwachtte je dat het zou gaan?</a:t>
                      </a:r>
                    </a:p>
                  </a:txBody>
                  <a:tcPr marL="74295" marR="74295" marT="37148" marB="37148">
                    <a:solidFill>
                      <a:srgbClr val="E9F6FF"/>
                    </a:solidFill>
                  </a:tcPr>
                </a:tc>
                <a:extLst>
                  <a:ext uri="{0D108BD9-81ED-4DB2-BD59-A6C34878D82A}">
                    <a16:rowId xmlns:a16="http://schemas.microsoft.com/office/drawing/2014/main" val="10002"/>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a:latin typeface="Calibri" panose="020F0502020204030204" pitchFamily="34" charset="0"/>
                          <a:ea typeface="Arial" charset="0"/>
                          <a:cs typeface="Arial" charset="0"/>
                        </a:rPr>
                        <a:t>Hoe ging het? </a:t>
                      </a:r>
                    </a:p>
                  </a:txBody>
                  <a:tcPr marL="74295" marR="74295" marT="37148" marB="37148">
                    <a:solidFill>
                      <a:srgbClr val="E9F6FF"/>
                    </a:solidFill>
                  </a:tcPr>
                </a:tc>
                <a:extLst>
                  <a:ext uri="{0D108BD9-81ED-4DB2-BD59-A6C34878D82A}">
                    <a16:rowId xmlns:a16="http://schemas.microsoft.com/office/drawing/2014/main" val="10004"/>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a:latin typeface="Calibri" panose="020F0502020204030204" pitchFamily="34" charset="0"/>
                          <a:ea typeface="Arial" charset="0"/>
                          <a:cs typeface="Arial" charset="0"/>
                        </a:rPr>
                        <a:t>Wat heb je ervan geleerd en wat zou je de volgende keer anders aanpakken?</a:t>
                      </a:r>
                    </a:p>
                  </a:txBody>
                  <a:tcPr marL="74295" marR="74295" marT="37148" marB="37148">
                    <a:solidFill>
                      <a:srgbClr val="E9F6FF"/>
                    </a:solidFill>
                  </a:tcPr>
                </a:tc>
                <a:extLst>
                  <a:ext uri="{0D108BD9-81ED-4DB2-BD59-A6C34878D82A}">
                    <a16:rowId xmlns:a16="http://schemas.microsoft.com/office/drawing/2014/main" val="10006"/>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pic>
        <p:nvPicPr>
          <p:cNvPr id="3" name="Afbeelding 2" descr="Afbeelding met Lettertype, tekst, teken, geel&#10;&#10;Automatisch gegenereerde beschrijving">
            <a:extLst>
              <a:ext uri="{FF2B5EF4-FFF2-40B4-BE49-F238E27FC236}">
                <a16:creationId xmlns:a16="http://schemas.microsoft.com/office/drawing/2014/main" id="{93F10CC8-70DB-2EF6-6F38-43828D9CD199}"/>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7C1EB1CD-83D3-4830-05AB-7F7FE7E8CE34}"/>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96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AFSLUITER</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REFLECTIE</a:t>
            </a:r>
            <a:endParaRPr lang="nl-NL" sz="3600">
              <a:latin typeface="Calibri" panose="020F0502020204030204" pitchFamily="34" charset="0"/>
              <a:ea typeface="Arial" charset="0"/>
              <a:cs typeface="Arial" charset="0"/>
            </a:endParaRPr>
          </a:p>
        </p:txBody>
      </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287379194"/>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a:latin typeface="Calibri" panose="020F0502020204030204" pitchFamily="34" charset="0"/>
                          <a:ea typeface="Arial" charset="0"/>
                          <a:cs typeface="Arial" charset="0"/>
                        </a:rPr>
                        <a:t>Wat was jouw belangrijkste leerdoel voor dit project?</a:t>
                      </a:r>
                    </a:p>
                  </a:txBody>
                  <a:tcPr marL="74295" marR="74295" marT="37148" marB="37148">
                    <a:solidFill>
                      <a:srgbClr val="E9F6FF"/>
                    </a:solidFill>
                  </a:tcPr>
                </a:tc>
                <a:extLst>
                  <a:ext uri="{0D108BD9-81ED-4DB2-BD59-A6C34878D82A}">
                    <a16:rowId xmlns:a16="http://schemas.microsoft.com/office/drawing/2014/main" val="10000"/>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a:latin typeface="Calibri" panose="020F0502020204030204" pitchFamily="34" charset="0"/>
                          <a:ea typeface="Arial" charset="0"/>
                          <a:cs typeface="Arial" charset="0"/>
                        </a:rPr>
                        <a:t>Hoe verwachtte je dat het zou gaan?</a:t>
                      </a:r>
                    </a:p>
                  </a:txBody>
                  <a:tcPr marL="74295" marR="74295" marT="37148" marB="37148">
                    <a:solidFill>
                      <a:srgbClr val="E9F6FF"/>
                    </a:solidFill>
                  </a:tcPr>
                </a:tc>
                <a:extLst>
                  <a:ext uri="{0D108BD9-81ED-4DB2-BD59-A6C34878D82A}">
                    <a16:rowId xmlns:a16="http://schemas.microsoft.com/office/drawing/2014/main" val="10002"/>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a:latin typeface="Calibri" panose="020F0502020204030204" pitchFamily="34" charset="0"/>
                          <a:ea typeface="Arial" charset="0"/>
                          <a:cs typeface="Arial" charset="0"/>
                        </a:rPr>
                        <a:t>Hoe ging het? </a:t>
                      </a:r>
                    </a:p>
                  </a:txBody>
                  <a:tcPr marL="74295" marR="74295" marT="37148" marB="37148">
                    <a:solidFill>
                      <a:srgbClr val="E9F6FF"/>
                    </a:solidFill>
                  </a:tcPr>
                </a:tc>
                <a:extLst>
                  <a:ext uri="{0D108BD9-81ED-4DB2-BD59-A6C34878D82A}">
                    <a16:rowId xmlns:a16="http://schemas.microsoft.com/office/drawing/2014/main" val="10004"/>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a:latin typeface="Calibri" panose="020F0502020204030204" pitchFamily="34" charset="0"/>
                          <a:ea typeface="Arial" charset="0"/>
                          <a:cs typeface="Arial" charset="0"/>
                        </a:rPr>
                        <a:t>Wat heb je ervan geleerd en wat zou je de volgende keer anders aanpakken?</a:t>
                      </a:r>
                    </a:p>
                  </a:txBody>
                  <a:tcPr marL="74295" marR="74295" marT="37148" marB="37148">
                    <a:solidFill>
                      <a:srgbClr val="E9F6FF"/>
                    </a:solidFill>
                  </a:tcPr>
                </a:tc>
                <a:extLst>
                  <a:ext uri="{0D108BD9-81ED-4DB2-BD59-A6C34878D82A}">
                    <a16:rowId xmlns:a16="http://schemas.microsoft.com/office/drawing/2014/main" val="10006"/>
                  </a:ext>
                </a:extLst>
              </a:tr>
              <a:tr h="867087">
                <a:tc>
                  <a:txBody>
                    <a:bodyPr/>
                    <a:lstStyle/>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p>
                      <a:endParaRPr lang="nl-NL" sz="1300" b="0" i="0">
                        <a:latin typeface="Calibri" panose="020F0502020204030204" pitchFamily="34" charset="0"/>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pic>
        <p:nvPicPr>
          <p:cNvPr id="3" name="Afbeelding 2" descr="Afbeelding met Lettertype, tekst, teken, geel&#10;&#10;Automatisch gegenereerde beschrijving">
            <a:extLst>
              <a:ext uri="{FF2B5EF4-FFF2-40B4-BE49-F238E27FC236}">
                <a16:creationId xmlns:a16="http://schemas.microsoft.com/office/drawing/2014/main" id="{2CEA53FD-23C0-4ECB-1144-2BF8199652F6}"/>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8F475779-2858-2D70-D206-04F4D9E77BF9}"/>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749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13941" y="4626046"/>
            <a:ext cx="7719831" cy="1938992"/>
          </a:xfrm>
          <a:prstGeom prst="rect">
            <a:avLst/>
          </a:prstGeom>
          <a:noFill/>
        </p:spPr>
        <p:txBody>
          <a:bodyPr wrap="square" lIns="91440" tIns="45720" rIns="91440" bIns="45720" rtlCol="0" anchor="t">
            <a:spAutoFit/>
          </a:bodyPr>
          <a:lstStyle/>
          <a:p>
            <a:r>
              <a:rPr lang="nl-NL" sz="1200" dirty="0">
                <a:latin typeface="Calibri" panose="020F0502020204030204" pitchFamily="34" charset="0"/>
                <a:ea typeface="Arial" charset="0"/>
                <a:cs typeface="Arial" charset="0"/>
              </a:rPr>
              <a:t>Copyright </a:t>
            </a:r>
          </a:p>
          <a:p>
            <a:r>
              <a:rPr lang="nl-NL" sz="1200" dirty="0">
                <a:latin typeface="Calibri" panose="020F0502020204030204" pitchFamily="34" charset="0"/>
              </a:rPr>
              <a:t>© 2025, </a:t>
            </a:r>
            <a:r>
              <a:rPr lang="nl-NL" sz="1200" dirty="0" err="1">
                <a:latin typeface="Calibri" panose="020F0502020204030204" pitchFamily="34" charset="0"/>
              </a:rPr>
              <a:t>Lean</a:t>
            </a:r>
            <a:r>
              <a:rPr lang="nl-NL" sz="1200" dirty="0">
                <a:latin typeface="Calibri" panose="020F0502020204030204" pitchFamily="34" charset="0"/>
              </a:rPr>
              <a:t> People</a:t>
            </a:r>
          </a:p>
          <a:p>
            <a:br>
              <a:rPr lang="nl-NL" sz="1200" dirty="0">
                <a:latin typeface="Calibri" panose="020F0502020204030204" pitchFamily="34" charset="0"/>
              </a:rPr>
            </a:br>
            <a:r>
              <a:rPr lang="nl-NL" sz="1200" dirty="0">
                <a:latin typeface="Calibri" panose="020F0502020204030204" pitchFamily="34" charset="0"/>
              </a:rPr>
              <a:t>Uitgegeven in eigen beheer</a:t>
            </a:r>
            <a:br>
              <a:rPr lang="nl-NL" sz="1200" dirty="0">
                <a:latin typeface="Calibri" panose="020F0502020204030204" pitchFamily="34" charset="0"/>
              </a:rPr>
            </a:br>
            <a:r>
              <a:rPr lang="nl-NL" sz="1200" dirty="0" err="1">
                <a:latin typeface="Calibri" panose="020F0502020204030204" pitchFamily="34" charset="0"/>
              </a:rPr>
              <a:t>info@leanpeople.nl</a:t>
            </a:r>
            <a:r>
              <a:rPr lang="nl-NL" sz="1200" dirty="0">
                <a:latin typeface="Calibri" panose="020F0502020204030204" pitchFamily="34" charset="0"/>
              </a:rPr>
              <a:t> </a:t>
            </a:r>
          </a:p>
          <a:p>
            <a:endParaRPr lang="nl-NL" sz="1200" dirty="0">
              <a:latin typeface="Calibri" panose="020F0502020204030204" pitchFamily="34" charset="0"/>
            </a:endParaRPr>
          </a:p>
          <a:p>
            <a:r>
              <a:rPr lang="nl-NL" sz="1200" dirty="0">
                <a:latin typeface="Calibri" panose="020F0502020204030204" pitchFamily="34" charset="0"/>
              </a:rPr>
              <a:t>Alle rechten voorbehouden.</a:t>
            </a:r>
          </a:p>
          <a:p>
            <a:endParaRPr lang="nl-NL" sz="1200" dirty="0">
              <a:latin typeface="Calibri" panose="020F0502020204030204" pitchFamily="34" charset="0"/>
            </a:endParaRPr>
          </a:p>
          <a:p>
            <a:r>
              <a:rPr lang="nl-NL" sz="1200" dirty="0">
                <a:latin typeface="Calibri" panose="020F0502020204030204" pitchFamily="34" charset="0"/>
              </a:rPr>
              <a:t>Niets van de tekst en afbeeldingen uit deze uitgave mag zonder toestemming worden gepubliceerd, gebruikt voor andere doeleinden of openbaar worden gemaakt.</a:t>
            </a:r>
          </a:p>
        </p:txBody>
      </p:sp>
      <p:pic>
        <p:nvPicPr>
          <p:cNvPr id="5" name="Afbeelding 4" descr="Afbeelding met Lettertype, tekst, teken, geel&#10;&#10;Automatisch gegenereerde beschrijving">
            <a:extLst>
              <a:ext uri="{FF2B5EF4-FFF2-40B4-BE49-F238E27FC236}">
                <a16:creationId xmlns:a16="http://schemas.microsoft.com/office/drawing/2014/main" id="{8120B2F8-329E-98D3-5B88-2DB6FCEACBB9}"/>
              </a:ext>
            </a:extLst>
          </p:cNvPr>
          <p:cNvPicPr>
            <a:picLocks noChangeAspect="1"/>
          </p:cNvPicPr>
          <p:nvPr/>
        </p:nvPicPr>
        <p:blipFill>
          <a:blip r:embed="rId2"/>
          <a:stretch>
            <a:fillRect/>
          </a:stretch>
        </p:blipFill>
        <p:spPr>
          <a:xfrm>
            <a:off x="11215068" y="5866780"/>
            <a:ext cx="948356" cy="948356"/>
          </a:xfrm>
          <a:prstGeom prst="rect">
            <a:avLst/>
          </a:prstGeom>
        </p:spPr>
      </p:pic>
      <p:cxnSp>
        <p:nvCxnSpPr>
          <p:cNvPr id="6" name="Rechte verbindingslijn 5">
            <a:extLst>
              <a:ext uri="{FF2B5EF4-FFF2-40B4-BE49-F238E27FC236}">
                <a16:creationId xmlns:a16="http://schemas.microsoft.com/office/drawing/2014/main" id="{CB865318-F8CC-6221-8C35-E47720A94B1D}"/>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2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PROBLEEM BEGRIJPEN (2)</a:t>
            </a:r>
            <a:endParaRPr lang="nl-NL" sz="3600">
              <a:latin typeface="Calibri" panose="020F0502020204030204" pitchFamily="34" charset="0"/>
              <a:ea typeface="Arial" charset="0"/>
              <a:cs typeface="Arial" charset="0"/>
            </a:endParaRPr>
          </a:p>
        </p:txBody>
      </p:sp>
      <p:sp>
        <p:nvSpPr>
          <p:cNvPr id="15" name="Tijdelijke aanduiding voor inhoud 2">
            <a:extLst>
              <a:ext uri="{FF2B5EF4-FFF2-40B4-BE49-F238E27FC236}">
                <a16:creationId xmlns:a16="http://schemas.microsoft.com/office/drawing/2014/main" id="{18A135E7-0422-524F-841E-F56784161515}"/>
              </a:ext>
            </a:extLst>
          </p:cNvPr>
          <p:cNvSpPr>
            <a:spLocks noGrp="1"/>
          </p:cNvSpPr>
          <p:nvPr>
            <p:ph idx="1"/>
          </p:nvPr>
        </p:nvSpPr>
        <p:spPr>
          <a:xfrm>
            <a:off x="1258387" y="1332677"/>
            <a:ext cx="9851302" cy="4715692"/>
          </a:xfrm>
        </p:spPr>
        <p:txBody>
          <a:bodyPr>
            <a:noAutofit/>
          </a:bodyPr>
          <a:lstStyle/>
          <a:p>
            <a:pPr marL="0" indent="0">
              <a:lnSpc>
                <a:spcPct val="100000"/>
              </a:lnSpc>
              <a:buSzPct val="60000"/>
              <a:buNone/>
            </a:pPr>
            <a:r>
              <a:rPr lang="nl-NL" sz="1600">
                <a:latin typeface="Calibri" panose="020F0502020204030204" pitchFamily="34" charset="0"/>
                <a:ea typeface="Arial" charset="0"/>
                <a:cs typeface="Arial" charset="0"/>
              </a:rPr>
              <a:t>Vanuit </a:t>
            </a:r>
            <a:r>
              <a:rPr lang="nl-NL" sz="1600" err="1">
                <a:latin typeface="Calibri" panose="020F0502020204030204" pitchFamily="34" charset="0"/>
                <a:ea typeface="Arial" charset="0"/>
                <a:cs typeface="Arial" charset="0"/>
              </a:rPr>
              <a:t>lean</a:t>
            </a:r>
            <a:r>
              <a:rPr lang="nl-NL" sz="1600">
                <a:latin typeface="Calibri" panose="020F0502020204030204" pitchFamily="34" charset="0"/>
                <a:ea typeface="Arial" charset="0"/>
                <a:cs typeface="Arial" charset="0"/>
              </a:rPr>
              <a:t> kijk je naar verschillende manieren waarop je proces presteert. Beantwoord daarvoor de volgende vragen:</a:t>
            </a:r>
          </a:p>
          <a:p>
            <a:pPr marL="0" indent="0">
              <a:lnSpc>
                <a:spcPct val="100000"/>
              </a:lnSpc>
              <a:buSzPct val="60000"/>
              <a:buNone/>
            </a:pPr>
            <a:endParaRPr lang="nl-NL" sz="1600">
              <a:latin typeface="Calibri" panose="020F0502020204030204" pitchFamily="34" charset="0"/>
              <a:ea typeface="Arial" charset="0"/>
              <a:cs typeface="Arial" charset="0"/>
            </a:endParaRPr>
          </a:p>
          <a:p>
            <a:pPr algn="just">
              <a:lnSpc>
                <a:spcPct val="150000"/>
              </a:lnSpc>
              <a:buSzPct val="60000"/>
              <a:buFont typeface=".Lucida Grande UI Regular"/>
              <a:buChar char="◆"/>
            </a:pPr>
            <a:r>
              <a:rPr lang="nl-NL" sz="1600">
                <a:latin typeface="Calibri" panose="020F0502020204030204" pitchFamily="34" charset="0"/>
                <a:ea typeface="Arial" charset="0"/>
                <a:cs typeface="Arial" charset="0"/>
              </a:rPr>
              <a:t>Is de kwaliteit van de output in orde? (Right)</a:t>
            </a:r>
          </a:p>
          <a:p>
            <a:pPr algn="just">
              <a:lnSpc>
                <a:spcPct val="150000"/>
              </a:lnSpc>
              <a:buSzPct val="60000"/>
              <a:buFont typeface=".Lucida Grande UI Regular"/>
              <a:buChar char="◆"/>
            </a:pPr>
            <a:r>
              <a:rPr lang="nl-NL" sz="1600">
                <a:latin typeface="Calibri" panose="020F0502020204030204" pitchFamily="34" charset="0"/>
                <a:ea typeface="Arial" charset="0"/>
                <a:cs typeface="Arial" charset="0"/>
              </a:rPr>
              <a:t>Gaat alles in één keer goed? (First Time Right)</a:t>
            </a:r>
          </a:p>
          <a:p>
            <a:pPr algn="just">
              <a:lnSpc>
                <a:spcPct val="150000"/>
              </a:lnSpc>
              <a:buSzPct val="60000"/>
              <a:buFont typeface=".Lucida Grande UI Regular"/>
              <a:buChar char="◆"/>
            </a:pPr>
            <a:r>
              <a:rPr lang="nl-NL" sz="1600">
                <a:latin typeface="Calibri" panose="020F0502020204030204" pitchFamily="34" charset="0"/>
                <a:ea typeface="Arial" charset="0"/>
                <a:cs typeface="Arial" charset="0"/>
              </a:rPr>
              <a:t>Duurt het te lang of levert het proces niet op tijd? (Just In Time)</a:t>
            </a:r>
          </a:p>
          <a:p>
            <a:pPr marL="0" indent="0">
              <a:lnSpc>
                <a:spcPct val="100000"/>
              </a:lnSpc>
              <a:buSzPct val="60000"/>
              <a:buNone/>
            </a:pPr>
            <a:endParaRPr lang="nl-NL" sz="1600">
              <a:latin typeface="Calibri" panose="020F0502020204030204" pitchFamily="34" charset="0"/>
              <a:ea typeface="Arial" charset="0"/>
              <a:cs typeface="Arial" charset="0"/>
            </a:endParaRPr>
          </a:p>
          <a:p>
            <a:pPr>
              <a:lnSpc>
                <a:spcPct val="100000"/>
              </a:lnSpc>
              <a:buSzPct val="60000"/>
              <a:buFont typeface=".Lucida Grande UI Regular"/>
              <a:buChar char="◆"/>
            </a:pPr>
            <a:endParaRPr lang="nl-NL" sz="1600">
              <a:latin typeface="Calibri" panose="020F0502020204030204" pitchFamily="34" charset="0"/>
              <a:ea typeface="Arial" charset="0"/>
              <a:cs typeface="Arial" charset="0"/>
            </a:endParaRPr>
          </a:p>
          <a:p>
            <a:pPr marL="0" indent="0">
              <a:lnSpc>
                <a:spcPct val="100000"/>
              </a:lnSpc>
              <a:buSzPct val="60000"/>
              <a:buNone/>
            </a:pPr>
            <a:endParaRPr lang="nl-NL" sz="1600">
              <a:latin typeface="Calibri" panose="020F0502020204030204" pitchFamily="34" charset="0"/>
              <a:ea typeface="Arial" charset="0"/>
              <a:cs typeface="Arial" charset="0"/>
            </a:endParaRPr>
          </a:p>
          <a:p>
            <a:pPr marL="0" indent="0" algn="just">
              <a:buNone/>
            </a:pPr>
            <a:endParaRPr lang="nl-NL" sz="18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94039D24-F5A3-6E96-D484-C8B89CA5D854}"/>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352D379A-BE04-A6CA-0A8D-B079DB301D81}"/>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43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PROBLEEMSTELLING</a:t>
            </a:r>
            <a:endParaRPr lang="nl-NL" sz="3600">
              <a:latin typeface="Calibri" panose="020F0502020204030204" pitchFamily="34" charset="0"/>
              <a:ea typeface="Arial" charset="0"/>
              <a:cs typeface="Arial" charset="0"/>
            </a:endParaRPr>
          </a:p>
        </p:txBody>
      </p:sp>
      <p:sp>
        <p:nvSpPr>
          <p:cNvPr id="16" name="Tijdelijke aanduiding voor inhoud 2">
            <a:extLst>
              <a:ext uri="{FF2B5EF4-FFF2-40B4-BE49-F238E27FC236}">
                <a16:creationId xmlns:a16="http://schemas.microsoft.com/office/drawing/2014/main" id="{4EC9893F-5053-7649-AB20-57755F01EF1C}"/>
              </a:ext>
            </a:extLst>
          </p:cNvPr>
          <p:cNvSpPr>
            <a:spLocks noGrp="1"/>
          </p:cNvSpPr>
          <p:nvPr>
            <p:ph idx="1"/>
          </p:nvPr>
        </p:nvSpPr>
        <p:spPr>
          <a:xfrm>
            <a:off x="1258387" y="1308925"/>
            <a:ext cx="9851302" cy="4715692"/>
          </a:xfrm>
        </p:spPr>
        <p:txBody>
          <a:bodyPr>
            <a:noAutofit/>
          </a:bodyPr>
          <a:lstStyle/>
          <a:p>
            <a:pPr marL="0" indent="0" algn="just">
              <a:buNone/>
            </a:pPr>
            <a:r>
              <a:rPr lang="nl-NL" sz="1600">
                <a:solidFill>
                  <a:schemeClr val="bg1">
                    <a:lumMod val="50000"/>
                  </a:schemeClr>
                </a:solidFill>
                <a:latin typeface="Calibri" panose="020F0502020204030204" pitchFamily="34" charset="0"/>
                <a:ea typeface="Arial" charset="0"/>
                <a:cs typeface="Arial" charset="0"/>
              </a:rPr>
              <a:t>Schrijf hier je probleemstelling.</a:t>
            </a:r>
          </a:p>
          <a:p>
            <a:pPr marL="0" indent="0" algn="just">
              <a:buNone/>
            </a:pPr>
            <a:endParaRPr lang="nl-NL" sz="1800">
              <a:latin typeface="Calibri" panose="020F0502020204030204" pitchFamily="34" charset="0"/>
              <a:ea typeface="Arial" charset="0"/>
              <a:cs typeface="Arial" charset="0"/>
            </a:endParaRPr>
          </a:p>
        </p:txBody>
      </p:sp>
      <p:pic>
        <p:nvPicPr>
          <p:cNvPr id="3" name="Afbeelding 2" descr="Afbeelding met Lettertype, tekst, teken, geel&#10;&#10;Automatisch gegenereerde beschrijving">
            <a:extLst>
              <a:ext uri="{FF2B5EF4-FFF2-40B4-BE49-F238E27FC236}">
                <a16:creationId xmlns:a16="http://schemas.microsoft.com/office/drawing/2014/main" id="{8B8FF9C9-6606-941A-69C0-A595700FC90B}"/>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E8F752C5-D204-7CAE-3044-8CB28B3620B2}"/>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cirkel, Graphics&#10;&#10;Automatisch gegenereerde beschrijving">
            <a:extLst>
              <a:ext uri="{FF2B5EF4-FFF2-40B4-BE49-F238E27FC236}">
                <a16:creationId xmlns:a16="http://schemas.microsoft.com/office/drawing/2014/main" id="{D66B6705-CEDD-59F8-B15D-0A665F3A653C}"/>
              </a:ext>
            </a:extLst>
          </p:cNvPr>
          <p:cNvPicPr>
            <a:picLocks noChangeAspect="1"/>
          </p:cNvPicPr>
          <p:nvPr/>
        </p:nvPicPr>
        <p:blipFill>
          <a:blip r:embed="rId4"/>
          <a:stretch>
            <a:fillRect/>
          </a:stretch>
        </p:blipFill>
        <p:spPr>
          <a:xfrm>
            <a:off x="355473" y="1308925"/>
            <a:ext cx="615249" cy="598249"/>
          </a:xfrm>
          <a:prstGeom prst="rect">
            <a:avLst/>
          </a:prstGeom>
        </p:spPr>
      </p:pic>
    </p:spTree>
    <p:extLst>
      <p:ext uri="{BB962C8B-B14F-4D97-AF65-F5344CB8AC3E}">
        <p14:creationId xmlns:p14="http://schemas.microsoft.com/office/powerpoint/2010/main" val="21178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a:latin typeface="Calibri" panose="020F0502020204030204" pitchFamily="34" charset="0"/>
                <a:ea typeface="Arial" charset="0"/>
                <a:cs typeface="Arial" charset="0"/>
              </a:rPr>
              <a:t>DEFINE</a:t>
            </a:r>
            <a:r>
              <a:rPr lang="nl-NL" sz="3600">
                <a:latin typeface="Calibri" panose="020F0502020204030204" pitchFamily="34" charset="0"/>
                <a:ea typeface="Arial" charset="0"/>
                <a:cs typeface="Arial" charset="0"/>
              </a:rPr>
              <a:t> </a:t>
            </a:r>
            <a:r>
              <a:rPr lang="nl-NL" sz="1800">
                <a:latin typeface="Calibri" panose="020F0502020204030204" pitchFamily="34" charset="0"/>
                <a:ea typeface="Arial" charset="0"/>
                <a:cs typeface="Arial" charset="0"/>
              </a:rPr>
              <a:t>| SCOPE</a:t>
            </a:r>
            <a:endParaRPr lang="nl-NL" sz="3600">
              <a:latin typeface="Calibri" panose="020F0502020204030204" pitchFamily="34" charset="0"/>
              <a:ea typeface="Arial" charset="0"/>
              <a:cs typeface="Arial" charset="0"/>
            </a:endParaRPr>
          </a:p>
        </p:txBody>
      </p:sp>
      <p:sp>
        <p:nvSpPr>
          <p:cNvPr id="15" name="Tijdelijke aanduiding voor inhoud 2">
            <a:extLst>
              <a:ext uri="{FF2B5EF4-FFF2-40B4-BE49-F238E27FC236}">
                <a16:creationId xmlns:a16="http://schemas.microsoft.com/office/drawing/2014/main" id="{04CA3289-F5F0-A94B-AF4E-5F8533A01623}"/>
              </a:ext>
            </a:extLst>
          </p:cNvPr>
          <p:cNvSpPr>
            <a:spLocks noGrp="1"/>
          </p:cNvSpPr>
          <p:nvPr>
            <p:ph idx="1"/>
          </p:nvPr>
        </p:nvSpPr>
        <p:spPr>
          <a:xfrm>
            <a:off x="1258387" y="1319530"/>
            <a:ext cx="9495650" cy="4351338"/>
          </a:xfrm>
        </p:spPr>
        <p:txBody>
          <a:bodyPr>
            <a:normAutofit/>
          </a:bodyPr>
          <a:lstStyle/>
          <a:p>
            <a:pPr marL="0" indent="0" algn="just">
              <a:buSzPct val="60000"/>
              <a:buNone/>
            </a:pPr>
            <a:r>
              <a:rPr lang="nl-NL" sz="1600" dirty="0">
                <a:latin typeface="Calibri" panose="020F0502020204030204" pitchFamily="34" charset="0"/>
                <a:ea typeface="Arial" charset="0"/>
                <a:cs typeface="Arial" charset="0"/>
              </a:rPr>
              <a:t>Omschrijf de scope van jouw project. Het is belangrijk dat je goed duidelijk maken wat je wel en niet oppakt in dit project. </a:t>
            </a:r>
          </a:p>
          <a:p>
            <a:pPr algn="just">
              <a:lnSpc>
                <a:spcPct val="100000"/>
              </a:lnSpc>
              <a:buSzPct val="60000"/>
              <a:buFont typeface=".Lucida Grande UI Regular"/>
              <a:buChar char="◆"/>
            </a:pPr>
            <a:endParaRPr lang="nl-NL" sz="1600" dirty="0">
              <a:latin typeface="Calibri" panose="020F0502020204030204" pitchFamily="34" charset="0"/>
              <a:ea typeface="Arial" charset="0"/>
              <a:cs typeface="Arial" charset="0"/>
            </a:endParaRPr>
          </a:p>
          <a:p>
            <a:pPr marL="0" indent="0" algn="just">
              <a:lnSpc>
                <a:spcPct val="100000"/>
              </a:lnSpc>
              <a:buSzPct val="60000"/>
              <a:buNone/>
            </a:pPr>
            <a:r>
              <a:rPr lang="nl-NL" sz="1600" dirty="0">
                <a:latin typeface="Calibri" panose="020F0502020204030204" pitchFamily="34" charset="0"/>
                <a:ea typeface="Arial" charset="0"/>
                <a:cs typeface="Arial" charset="0"/>
              </a:rPr>
              <a:t>Beantwoord de volgende vragen voor het formuleren van de scope:</a:t>
            </a:r>
          </a:p>
          <a:p>
            <a:pPr algn="just">
              <a:lnSpc>
                <a:spcPct val="100000"/>
              </a:lnSpc>
              <a:buSzPct val="60000"/>
              <a:buFont typeface=".Lucida Grande UI Regular"/>
              <a:buChar char="◆"/>
            </a:pPr>
            <a:r>
              <a:rPr lang="nl-NL" sz="1600" dirty="0">
                <a:latin typeface="Calibri" panose="020F0502020204030204" pitchFamily="34" charset="0"/>
                <a:ea typeface="Arial" charset="0"/>
                <a:cs typeface="Arial" charset="0"/>
              </a:rPr>
              <a:t>Over welk proces gaat het? Probeer met het projectteam een eenduidig beeld te krijgen over dit proces. </a:t>
            </a:r>
          </a:p>
          <a:p>
            <a:pPr algn="just">
              <a:lnSpc>
                <a:spcPct val="100000"/>
              </a:lnSpc>
              <a:buSzPct val="60000"/>
              <a:buFont typeface=".Lucida Grande UI Regular"/>
              <a:buChar char="◆"/>
            </a:pPr>
            <a:r>
              <a:rPr lang="nl-NL" sz="1600" dirty="0">
                <a:latin typeface="Calibri" panose="020F0502020204030204" pitchFamily="34" charset="0"/>
                <a:ea typeface="Arial" charset="0"/>
                <a:cs typeface="Arial" charset="0"/>
              </a:rPr>
              <a:t>Wanneer begint het? En wanneer eindigt het? </a:t>
            </a:r>
          </a:p>
          <a:p>
            <a:pPr algn="just">
              <a:lnSpc>
                <a:spcPct val="100000"/>
              </a:lnSpc>
              <a:buSzPct val="60000"/>
              <a:buFont typeface=".Lucida Grande UI Regular"/>
              <a:buChar char="◆"/>
            </a:pPr>
            <a:r>
              <a:rPr lang="nl-NL" sz="1600" dirty="0">
                <a:latin typeface="Calibri" panose="020F0502020204030204" pitchFamily="34" charset="0"/>
                <a:ea typeface="Arial" charset="0"/>
                <a:cs typeface="Arial" charset="0"/>
              </a:rPr>
              <a:t>Zijn er dossiers, aanvragen, meldingen, patiënten, etc. die je buiten beschouwing laat en waarom?</a:t>
            </a:r>
          </a:p>
          <a:p>
            <a:pPr algn="just">
              <a:lnSpc>
                <a:spcPct val="100000"/>
              </a:lnSpc>
              <a:buSzPct val="60000"/>
              <a:buFont typeface=".Lucida Grande UI Regular"/>
              <a:buChar char="◆"/>
            </a:pPr>
            <a:r>
              <a:rPr lang="nl-NL" sz="1600" dirty="0">
                <a:latin typeface="Calibri" panose="020F0502020204030204" pitchFamily="34" charset="0"/>
                <a:ea typeface="Arial" charset="0"/>
                <a:cs typeface="Arial" charset="0"/>
              </a:rPr>
              <a:t>Maak met je team een SIPOC op een flip over of </a:t>
            </a:r>
            <a:r>
              <a:rPr lang="nl-NL" sz="1600" dirty="0" err="1">
                <a:latin typeface="Calibri" panose="020F0502020204030204" pitchFamily="34" charset="0"/>
                <a:ea typeface="Arial" charset="0"/>
                <a:cs typeface="Arial" charset="0"/>
              </a:rPr>
              <a:t>brown</a:t>
            </a:r>
            <a:r>
              <a:rPr lang="nl-NL" sz="1600" dirty="0">
                <a:latin typeface="Calibri" panose="020F0502020204030204" pitchFamily="34" charset="0"/>
                <a:ea typeface="Arial" charset="0"/>
                <a:cs typeface="Arial" charset="0"/>
              </a:rPr>
              <a:t> paper en voeg de foto’s of het ingevulde format hier bij je project log.</a:t>
            </a:r>
          </a:p>
        </p:txBody>
      </p:sp>
      <p:pic>
        <p:nvPicPr>
          <p:cNvPr id="3" name="Afbeelding 2" descr="Afbeelding met Lettertype, tekst, teken, geel&#10;&#10;Automatisch gegenereerde beschrijving">
            <a:extLst>
              <a:ext uri="{FF2B5EF4-FFF2-40B4-BE49-F238E27FC236}">
                <a16:creationId xmlns:a16="http://schemas.microsoft.com/office/drawing/2014/main" id="{5C72D811-8FC3-EA5E-47D5-1537774BE0C7}"/>
              </a:ext>
            </a:extLst>
          </p:cNvPr>
          <p:cNvPicPr>
            <a:picLocks noChangeAspect="1"/>
          </p:cNvPicPr>
          <p:nvPr/>
        </p:nvPicPr>
        <p:blipFill>
          <a:blip r:embed="rId3"/>
          <a:stretch>
            <a:fillRect/>
          </a:stretch>
        </p:blipFill>
        <p:spPr>
          <a:xfrm>
            <a:off x="11215068" y="5866780"/>
            <a:ext cx="948356" cy="948356"/>
          </a:xfrm>
          <a:prstGeom prst="rect">
            <a:avLst/>
          </a:prstGeom>
        </p:spPr>
      </p:pic>
      <p:cxnSp>
        <p:nvCxnSpPr>
          <p:cNvPr id="4" name="Rechte verbindingslijn 3">
            <a:extLst>
              <a:ext uri="{FF2B5EF4-FFF2-40B4-BE49-F238E27FC236}">
                <a16:creationId xmlns:a16="http://schemas.microsoft.com/office/drawing/2014/main" id="{F46ECAC9-1048-41F2-01DC-A8CF672E2E45}"/>
              </a:ext>
            </a:extLst>
          </p:cNvPr>
          <p:cNvCxnSpPr>
            <a:cxnSpLocks/>
          </p:cNvCxnSpPr>
          <p:nvPr/>
        </p:nvCxnSpPr>
        <p:spPr>
          <a:xfrm flipH="1">
            <a:off x="1" y="936171"/>
            <a:ext cx="3386666" cy="0"/>
          </a:xfrm>
          <a:prstGeom prst="line">
            <a:avLst/>
          </a:prstGeom>
          <a:ln w="28575">
            <a:solidFill>
              <a:srgbClr val="F5F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162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AeRTF980Gk3Wlg5od9tw"/>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1a369f-dd7e-409f-9139-2635e3143af0">
      <Terms xmlns="http://schemas.microsoft.com/office/infopath/2007/PartnerControls"/>
    </lcf76f155ced4ddcb4097134ff3c332f>
    <TaxCatchAll xmlns="2b7e9ca4-1597-410b-97ea-830bb8be7ef5" xsi:nil="true"/>
    <SharedWithUsers xmlns="2b7e9ca4-1597-410b-97ea-830bb8be7ef5">
      <UserInfo>
        <DisplayName/>
        <AccountId xsi:nil="true"/>
        <AccountType/>
      </UserInfo>
    </SharedWithUsers>
    <MediaLengthInSeconds xmlns="a11a369f-dd7e-409f-9139-2635e3143a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107B944F2EE14CAFED6437777A76D1" ma:contentTypeVersion="15" ma:contentTypeDescription="Een nieuw document maken." ma:contentTypeScope="" ma:versionID="7dece2ff37af373242dc6bb2fc73a7cb">
  <xsd:schema xmlns:xsd="http://www.w3.org/2001/XMLSchema" xmlns:xs="http://www.w3.org/2001/XMLSchema" xmlns:p="http://schemas.microsoft.com/office/2006/metadata/properties" xmlns:ns2="a11a369f-dd7e-409f-9139-2635e3143af0" xmlns:ns3="2b7e9ca4-1597-410b-97ea-830bb8be7ef5" targetNamespace="http://schemas.microsoft.com/office/2006/metadata/properties" ma:root="true" ma:fieldsID="0051e2b313b3c759173970bd7bdb2250" ns2:_="" ns3:_="">
    <xsd:import namespace="a11a369f-dd7e-409f-9139-2635e3143af0"/>
    <xsd:import namespace="2b7e9ca4-1597-410b-97ea-830bb8be7ef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a369f-dd7e-409f-9139-2635e3143af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39ce4299-3bf7-4e39-8f2b-79036d6b2f3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e9ca4-1597-410b-97ea-830bb8be7ef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a7226ae-cf78-4860-a18b-35a5bea0d1b2}" ma:internalName="TaxCatchAll" ma:showField="CatchAllData" ma:web="2b7e9ca4-1597-410b-97ea-830bb8be7ef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5B8875-41E9-4C08-AE53-E174F5782B88}">
  <ds:schemaRefs>
    <ds:schemaRef ds:uri="http://schemas.microsoft.com/office/infopath/2007/PartnerControls"/>
    <ds:schemaRef ds:uri="http://purl.org/dc/terms/"/>
    <ds:schemaRef ds:uri="http://purl.org/dc/dcmitype/"/>
    <ds:schemaRef ds:uri="http://schemas.openxmlformats.org/package/2006/metadata/core-properties"/>
    <ds:schemaRef ds:uri="http://schemas.microsoft.com/office/2006/documentManagement/types"/>
    <ds:schemaRef ds:uri="a11a369f-dd7e-409f-9139-2635e3143af0"/>
    <ds:schemaRef ds:uri="http://purl.org/dc/elements/1.1/"/>
    <ds:schemaRef ds:uri="http://www.w3.org/XML/1998/namespace"/>
    <ds:schemaRef ds:uri="2b7e9ca4-1597-410b-97ea-830bb8be7ef5"/>
    <ds:schemaRef ds:uri="http://schemas.microsoft.com/office/2006/metadata/properties"/>
  </ds:schemaRefs>
</ds:datastoreItem>
</file>

<file path=customXml/itemProps2.xml><?xml version="1.0" encoding="utf-8"?>
<ds:datastoreItem xmlns:ds="http://schemas.openxmlformats.org/officeDocument/2006/customXml" ds:itemID="{E887D9E3-D86E-4908-A1C8-AAD044CAE552}">
  <ds:schemaRefs>
    <ds:schemaRef ds:uri="http://schemas.microsoft.com/sharepoint/v3/contenttype/forms"/>
  </ds:schemaRefs>
</ds:datastoreItem>
</file>

<file path=customXml/itemProps3.xml><?xml version="1.0" encoding="utf-8"?>
<ds:datastoreItem xmlns:ds="http://schemas.openxmlformats.org/officeDocument/2006/customXml" ds:itemID="{E9F97B59-7AF7-445A-8ADD-D8FCF920FB8F}">
  <ds:schemaRefs>
    <ds:schemaRef ds:uri="2b7e9ca4-1597-410b-97ea-830bb8be7ef5"/>
    <ds:schemaRef ds:uri="a11a369f-dd7e-409f-9139-2635e3143a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3251</Words>
  <Application>Microsoft Macintosh PowerPoint</Application>
  <PresentationFormat>Breedbeeld</PresentationFormat>
  <Paragraphs>395</Paragraphs>
  <Slides>64</Slides>
  <Notes>56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64</vt:i4>
      </vt:variant>
    </vt:vector>
  </HeadingPairs>
  <TitlesOfParts>
    <vt:vector size="72" baseType="lpstr">
      <vt:lpstr>.Lucida Grande UI Regular</vt:lpstr>
      <vt:lpstr>Arial</vt:lpstr>
      <vt:lpstr>Arial Rounded MT Bold</vt:lpstr>
      <vt:lpstr>Calibri</vt:lpstr>
      <vt:lpstr>Calibri Light</vt:lpstr>
      <vt:lpstr>Gotham ExtraLight</vt:lpstr>
      <vt:lpstr>LucidaGrande</vt:lpstr>
      <vt:lpstr>Kantoorthema</vt:lpstr>
      <vt:lpstr>PROJECT LOG</vt:lpstr>
      <vt:lpstr>INLEIDING</vt:lpstr>
      <vt:lpstr>HOW TO USE</vt:lpstr>
      <vt:lpstr>DEFINE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MEASURE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ANALYSE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IMPROVE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CONTROL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LOG</dc:title>
  <dc:creator>Microsoft Office User</dc:creator>
  <cp:lastModifiedBy>Roos Spanjer</cp:lastModifiedBy>
  <cp:revision>2</cp:revision>
  <dcterms:created xsi:type="dcterms:W3CDTF">2020-08-13T09:41:07Z</dcterms:created>
  <dcterms:modified xsi:type="dcterms:W3CDTF">2025-02-21T08:29:27Z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0x01010044107B944F2EE14CAFED6437777A76D1</vt:lpwstr>
  </property>
  <property fmtid="{D5CDD505-2E9C-101B-9397-08002B2CF9AE}" pid="3" name="Order">
    <vt:r8>75200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