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57" r:id="rId5"/>
    <p:sldId id="376" r:id="rId6"/>
    <p:sldId id="259" r:id="rId7"/>
    <p:sldId id="342" r:id="rId8"/>
    <p:sldId id="262"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430" r:id="rId24"/>
    <p:sldId id="394" r:id="rId25"/>
    <p:sldId id="353" r:id="rId26"/>
    <p:sldId id="354" r:id="rId27"/>
    <p:sldId id="395" r:id="rId28"/>
    <p:sldId id="396" r:id="rId29"/>
    <p:sldId id="397" r:id="rId30"/>
    <p:sldId id="398" r:id="rId31"/>
    <p:sldId id="399" r:id="rId32"/>
    <p:sldId id="400" r:id="rId33"/>
    <p:sldId id="401" r:id="rId34"/>
    <p:sldId id="402" r:id="rId35"/>
    <p:sldId id="403" r:id="rId36"/>
    <p:sldId id="404" r:id="rId37"/>
    <p:sldId id="364" r:id="rId38"/>
    <p:sldId id="405" r:id="rId39"/>
    <p:sldId id="406" r:id="rId40"/>
    <p:sldId id="407" r:id="rId41"/>
    <p:sldId id="408" r:id="rId42"/>
    <p:sldId id="409" r:id="rId43"/>
    <p:sldId id="410" r:id="rId44"/>
    <p:sldId id="411" r:id="rId45"/>
    <p:sldId id="412" r:id="rId46"/>
    <p:sldId id="373" r:id="rId47"/>
    <p:sldId id="413" r:id="rId48"/>
    <p:sldId id="414" r:id="rId49"/>
    <p:sldId id="423" r:id="rId50"/>
    <p:sldId id="415" r:id="rId51"/>
    <p:sldId id="425" r:id="rId52"/>
    <p:sldId id="416" r:id="rId53"/>
    <p:sldId id="421" r:id="rId54"/>
    <p:sldId id="417" r:id="rId55"/>
    <p:sldId id="418" r:id="rId56"/>
    <p:sldId id="419" r:id="rId57"/>
    <p:sldId id="420" r:id="rId58"/>
    <p:sldId id="424" r:id="rId59"/>
    <p:sldId id="426" r:id="rId60"/>
    <p:sldId id="427" r:id="rId61"/>
    <p:sldId id="428" r:id="rId62"/>
    <p:sldId id="429" r:id="rId63"/>
    <p:sldId id="340"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D86"/>
    <a:srgbClr val="EA8239"/>
    <a:srgbClr val="52B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DDAD4-F1FF-4643-96A1-F543443BC496}" v="26" dt="2020-08-26T15:42:29.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7"/>
    <p:restoredTop sz="94648"/>
  </p:normalViewPr>
  <p:slideViewPr>
    <p:cSldViewPr snapToGrid="0" snapToObjects="1">
      <p:cViewPr>
        <p:scale>
          <a:sx n="103" d="100"/>
          <a:sy n="103" d="100"/>
        </p:scale>
        <p:origin x="84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Hulstein" userId="b554f27e-2568-49c0-be72-34528074b49d" providerId="ADAL" clId="{681DDAD4-F1FF-4643-96A1-F543443BC496}"/>
    <pc:docChg chg="undo custSel addSld modSld">
      <pc:chgData name="Suzanne Hulstein" userId="b554f27e-2568-49c0-be72-34528074b49d" providerId="ADAL" clId="{681DDAD4-F1FF-4643-96A1-F543443BC496}" dt="2020-08-26T15:43:32.836" v="132" actId="1076"/>
      <pc:docMkLst>
        <pc:docMk/>
      </pc:docMkLst>
      <pc:sldChg chg="modSp mod">
        <pc:chgData name="Suzanne Hulstein" userId="b554f27e-2568-49c0-be72-34528074b49d" providerId="ADAL" clId="{681DDAD4-F1FF-4643-96A1-F543443BC496}" dt="2020-08-26T15:43:32.836" v="132" actId="1076"/>
        <pc:sldMkLst>
          <pc:docMk/>
          <pc:sldMk cId="2017721460" sldId="340"/>
        </pc:sldMkLst>
        <pc:spChg chg="mod">
          <ac:chgData name="Suzanne Hulstein" userId="b554f27e-2568-49c0-be72-34528074b49d" providerId="ADAL" clId="{681DDAD4-F1FF-4643-96A1-F543443BC496}" dt="2020-08-26T15:43:32.836" v="132" actId="1076"/>
          <ac:spMkLst>
            <pc:docMk/>
            <pc:sldMk cId="2017721460" sldId="340"/>
            <ac:spMk id="3" creationId="{00000000-0000-0000-0000-000000000000}"/>
          </ac:spMkLst>
        </pc:spChg>
      </pc:sldChg>
      <pc:sldChg chg="modSp mod">
        <pc:chgData name="Suzanne Hulstein" userId="b554f27e-2568-49c0-be72-34528074b49d" providerId="ADAL" clId="{681DDAD4-F1FF-4643-96A1-F543443BC496}" dt="2020-08-26T15:39:43.151" v="102" actId="207"/>
        <pc:sldMkLst>
          <pc:docMk/>
          <pc:sldMk cId="211786742" sldId="382"/>
        </pc:sldMkLst>
        <pc:spChg chg="mod">
          <ac:chgData name="Suzanne Hulstein" userId="b554f27e-2568-49c0-be72-34528074b49d" providerId="ADAL" clId="{681DDAD4-F1FF-4643-96A1-F543443BC496}" dt="2020-08-26T15:39:43.151" v="102" actId="207"/>
          <ac:spMkLst>
            <pc:docMk/>
            <pc:sldMk cId="211786742" sldId="382"/>
            <ac:spMk id="16" creationId="{4EC9893F-5053-7649-AB20-57755F01EF1C}"/>
          </ac:spMkLst>
        </pc:spChg>
      </pc:sldChg>
      <pc:sldChg chg="modSp mod">
        <pc:chgData name="Suzanne Hulstein" userId="b554f27e-2568-49c0-be72-34528074b49d" providerId="ADAL" clId="{681DDAD4-F1FF-4643-96A1-F543443BC496}" dt="2020-08-26T15:39:52.484" v="104" actId="207"/>
        <pc:sldMkLst>
          <pc:docMk/>
          <pc:sldMk cId="3986813159" sldId="384"/>
        </pc:sldMkLst>
        <pc:spChg chg="mod">
          <ac:chgData name="Suzanne Hulstein" userId="b554f27e-2568-49c0-be72-34528074b49d" providerId="ADAL" clId="{681DDAD4-F1FF-4643-96A1-F543443BC496}" dt="2020-08-26T15:39:52.484" v="104" actId="207"/>
          <ac:spMkLst>
            <pc:docMk/>
            <pc:sldMk cId="3986813159" sldId="384"/>
            <ac:spMk id="12" creationId="{6B739A21-F469-4249-9C28-078FDD776FD0}"/>
          </ac:spMkLst>
        </pc:spChg>
      </pc:sldChg>
      <pc:sldChg chg="modSp mod">
        <pc:chgData name="Suzanne Hulstein" userId="b554f27e-2568-49c0-be72-34528074b49d" providerId="ADAL" clId="{681DDAD4-F1FF-4643-96A1-F543443BC496}" dt="2020-08-26T15:39:57.254" v="106" actId="207"/>
        <pc:sldMkLst>
          <pc:docMk/>
          <pc:sldMk cId="4064032902" sldId="385"/>
        </pc:sldMkLst>
        <pc:spChg chg="mod">
          <ac:chgData name="Suzanne Hulstein" userId="b554f27e-2568-49c0-be72-34528074b49d" providerId="ADAL" clId="{681DDAD4-F1FF-4643-96A1-F543443BC496}" dt="2020-08-26T15:39:57.254" v="106" actId="207"/>
          <ac:spMkLst>
            <pc:docMk/>
            <pc:sldMk cId="4064032902" sldId="385"/>
            <ac:spMk id="12" creationId="{F06FC494-B8BC-0F4E-9366-7928700B7708}"/>
          </ac:spMkLst>
        </pc:spChg>
      </pc:sldChg>
      <pc:sldChg chg="modSp mod">
        <pc:chgData name="Suzanne Hulstein" userId="b554f27e-2568-49c0-be72-34528074b49d" providerId="ADAL" clId="{681DDAD4-F1FF-4643-96A1-F543443BC496}" dt="2020-08-26T15:40:04.830" v="108" actId="207"/>
        <pc:sldMkLst>
          <pc:docMk/>
          <pc:sldMk cId="2980102251" sldId="387"/>
        </pc:sldMkLst>
        <pc:spChg chg="mod">
          <ac:chgData name="Suzanne Hulstein" userId="b554f27e-2568-49c0-be72-34528074b49d" providerId="ADAL" clId="{681DDAD4-F1FF-4643-96A1-F543443BC496}" dt="2020-08-26T15:40:04.830" v="108" actId="207"/>
          <ac:spMkLst>
            <pc:docMk/>
            <pc:sldMk cId="2980102251" sldId="387"/>
            <ac:spMk id="13" creationId="{56B320B9-02AB-5A41-8CC6-0FEF54FADAF0}"/>
          </ac:spMkLst>
        </pc:spChg>
      </pc:sldChg>
      <pc:sldChg chg="modSp mod">
        <pc:chgData name="Suzanne Hulstein" userId="b554f27e-2568-49c0-be72-34528074b49d" providerId="ADAL" clId="{681DDAD4-F1FF-4643-96A1-F543443BC496}" dt="2020-08-26T15:40:11.392" v="110" actId="207"/>
        <pc:sldMkLst>
          <pc:docMk/>
          <pc:sldMk cId="1404756314" sldId="388"/>
        </pc:sldMkLst>
        <pc:spChg chg="mod">
          <ac:chgData name="Suzanne Hulstein" userId="b554f27e-2568-49c0-be72-34528074b49d" providerId="ADAL" clId="{681DDAD4-F1FF-4643-96A1-F543443BC496}" dt="2020-08-26T15:40:11.392" v="110" actId="207"/>
          <ac:spMkLst>
            <pc:docMk/>
            <pc:sldMk cId="1404756314" sldId="388"/>
            <ac:spMk id="13" creationId="{56B320B9-02AB-5A41-8CC6-0FEF54FADAF0}"/>
          </ac:spMkLst>
        </pc:spChg>
      </pc:sldChg>
      <pc:sldChg chg="modSp mod">
        <pc:chgData name="Suzanne Hulstein" userId="b554f27e-2568-49c0-be72-34528074b49d" providerId="ADAL" clId="{681DDAD4-F1FF-4643-96A1-F543443BC496}" dt="2020-08-26T15:40:17.394" v="112" actId="207"/>
        <pc:sldMkLst>
          <pc:docMk/>
          <pc:sldMk cId="2332580041" sldId="389"/>
        </pc:sldMkLst>
        <pc:spChg chg="mod">
          <ac:chgData name="Suzanne Hulstein" userId="b554f27e-2568-49c0-be72-34528074b49d" providerId="ADAL" clId="{681DDAD4-F1FF-4643-96A1-F543443BC496}" dt="2020-08-26T15:40:17.394" v="112" actId="207"/>
          <ac:spMkLst>
            <pc:docMk/>
            <pc:sldMk cId="2332580041" sldId="389"/>
            <ac:spMk id="14" creationId="{441387BE-CD4A-D849-A10B-827CDBE9C706}"/>
          </ac:spMkLst>
        </pc:spChg>
      </pc:sldChg>
      <pc:sldChg chg="modSp mod">
        <pc:chgData name="Suzanne Hulstein" userId="b554f27e-2568-49c0-be72-34528074b49d" providerId="ADAL" clId="{681DDAD4-F1FF-4643-96A1-F543443BC496}" dt="2020-08-26T15:40:25.966" v="114" actId="207"/>
        <pc:sldMkLst>
          <pc:docMk/>
          <pc:sldMk cId="2550177323" sldId="391"/>
        </pc:sldMkLst>
        <pc:spChg chg="mod">
          <ac:chgData name="Suzanne Hulstein" userId="b554f27e-2568-49c0-be72-34528074b49d" providerId="ADAL" clId="{681DDAD4-F1FF-4643-96A1-F543443BC496}" dt="2020-08-26T15:40:25.966" v="114" actId="207"/>
          <ac:spMkLst>
            <pc:docMk/>
            <pc:sldMk cId="2550177323" sldId="391"/>
            <ac:spMk id="11" creationId="{065EA3BF-7E48-D546-AC72-552F79E78298}"/>
          </ac:spMkLst>
        </pc:spChg>
      </pc:sldChg>
      <pc:sldChg chg="modSp mod">
        <pc:chgData name="Suzanne Hulstein" userId="b554f27e-2568-49c0-be72-34528074b49d" providerId="ADAL" clId="{681DDAD4-F1FF-4643-96A1-F543443BC496}" dt="2020-08-26T15:40:33.484" v="116" actId="207"/>
        <pc:sldMkLst>
          <pc:docMk/>
          <pc:sldMk cId="3676009662" sldId="392"/>
        </pc:sldMkLst>
        <pc:spChg chg="mod">
          <ac:chgData name="Suzanne Hulstein" userId="b554f27e-2568-49c0-be72-34528074b49d" providerId="ADAL" clId="{681DDAD4-F1FF-4643-96A1-F543443BC496}" dt="2020-08-26T15:40:33.484" v="116" actId="207"/>
          <ac:spMkLst>
            <pc:docMk/>
            <pc:sldMk cId="3676009662" sldId="392"/>
            <ac:spMk id="11" creationId="{065EA3BF-7E48-D546-AC72-552F79E78298}"/>
          </ac:spMkLst>
        </pc:spChg>
      </pc:sldChg>
      <pc:sldChg chg="modSp mod">
        <pc:chgData name="Suzanne Hulstein" userId="b554f27e-2568-49c0-be72-34528074b49d" providerId="ADAL" clId="{681DDAD4-F1FF-4643-96A1-F543443BC496}" dt="2020-08-26T15:39:33.942" v="100" actId="207"/>
        <pc:sldMkLst>
          <pc:docMk/>
          <pc:sldMk cId="340342707" sldId="396"/>
        </pc:sldMkLst>
        <pc:spChg chg="mod">
          <ac:chgData name="Suzanne Hulstein" userId="b554f27e-2568-49c0-be72-34528074b49d" providerId="ADAL" clId="{681DDAD4-F1FF-4643-96A1-F543443BC496}" dt="2020-08-26T15:39:33.942" v="100" actId="207"/>
          <ac:spMkLst>
            <pc:docMk/>
            <pc:sldMk cId="340342707" sldId="396"/>
            <ac:spMk id="13" creationId="{E2762934-2A60-3940-8972-2CB1097DA3D6}"/>
          </ac:spMkLst>
        </pc:spChg>
      </pc:sldChg>
      <pc:sldChg chg="modSp">
        <pc:chgData name="Suzanne Hulstein" userId="b554f27e-2568-49c0-be72-34528074b49d" providerId="ADAL" clId="{681DDAD4-F1FF-4643-96A1-F543443BC496}" dt="2020-08-26T15:39:17.875" v="98" actId="207"/>
        <pc:sldMkLst>
          <pc:docMk/>
          <pc:sldMk cId="2252148132" sldId="398"/>
        </pc:sldMkLst>
        <pc:spChg chg="mod">
          <ac:chgData name="Suzanne Hulstein" userId="b554f27e-2568-49c0-be72-34528074b49d" providerId="ADAL" clId="{681DDAD4-F1FF-4643-96A1-F543443BC496}" dt="2020-08-26T15:39:17.875" v="98" actId="207"/>
          <ac:spMkLst>
            <pc:docMk/>
            <pc:sldMk cId="2252148132" sldId="398"/>
            <ac:spMk id="13" creationId="{ABFFE9D8-4ECB-F942-A706-0C0D38C196CE}"/>
          </ac:spMkLst>
        </pc:spChg>
      </pc:sldChg>
      <pc:sldChg chg="modSp">
        <pc:chgData name="Suzanne Hulstein" userId="b554f27e-2568-49c0-be72-34528074b49d" providerId="ADAL" clId="{681DDAD4-F1FF-4643-96A1-F543443BC496}" dt="2020-08-26T15:40:53.254" v="119" actId="207"/>
        <pc:sldMkLst>
          <pc:docMk/>
          <pc:sldMk cId="479290239" sldId="400"/>
        </pc:sldMkLst>
        <pc:spChg chg="mod">
          <ac:chgData name="Suzanne Hulstein" userId="b554f27e-2568-49c0-be72-34528074b49d" providerId="ADAL" clId="{681DDAD4-F1FF-4643-96A1-F543443BC496}" dt="2020-08-26T15:40:53.254" v="119" actId="207"/>
          <ac:spMkLst>
            <pc:docMk/>
            <pc:sldMk cId="479290239" sldId="400"/>
            <ac:spMk id="13" creationId="{A3128332-B20D-F24E-A119-A80F8FE41A0A}"/>
          </ac:spMkLst>
        </pc:spChg>
      </pc:sldChg>
      <pc:sldChg chg="modSp">
        <pc:chgData name="Suzanne Hulstein" userId="b554f27e-2568-49c0-be72-34528074b49d" providerId="ADAL" clId="{681DDAD4-F1FF-4643-96A1-F543443BC496}" dt="2020-08-26T15:41:00.997" v="120" actId="207"/>
        <pc:sldMkLst>
          <pc:docMk/>
          <pc:sldMk cId="3391627762" sldId="402"/>
        </pc:sldMkLst>
        <pc:spChg chg="mod">
          <ac:chgData name="Suzanne Hulstein" userId="b554f27e-2568-49c0-be72-34528074b49d" providerId="ADAL" clId="{681DDAD4-F1FF-4643-96A1-F543443BC496}" dt="2020-08-26T15:41:00.997" v="120" actId="207"/>
          <ac:spMkLst>
            <pc:docMk/>
            <pc:sldMk cId="3391627762" sldId="402"/>
            <ac:spMk id="15" creationId="{86643F5D-E36F-4F4A-8CC0-2F90F8AB1D4A}"/>
          </ac:spMkLst>
        </pc:spChg>
      </pc:sldChg>
      <pc:sldChg chg="modSp">
        <pc:chgData name="Suzanne Hulstein" userId="b554f27e-2568-49c0-be72-34528074b49d" providerId="ADAL" clId="{681DDAD4-F1FF-4643-96A1-F543443BC496}" dt="2020-08-26T15:41:14.127" v="121" actId="207"/>
        <pc:sldMkLst>
          <pc:docMk/>
          <pc:sldMk cId="4284234791" sldId="407"/>
        </pc:sldMkLst>
        <pc:spChg chg="mod">
          <ac:chgData name="Suzanne Hulstein" userId="b554f27e-2568-49c0-be72-34528074b49d" providerId="ADAL" clId="{681DDAD4-F1FF-4643-96A1-F543443BC496}" dt="2020-08-26T15:41:14.127" v="121" actId="207"/>
          <ac:spMkLst>
            <pc:docMk/>
            <pc:sldMk cId="4284234791" sldId="407"/>
            <ac:spMk id="15" creationId="{770BDC5D-16BC-C349-8E69-D73606CC6EBA}"/>
          </ac:spMkLst>
        </pc:spChg>
      </pc:sldChg>
      <pc:sldChg chg="modSp">
        <pc:chgData name="Suzanne Hulstein" userId="b554f27e-2568-49c0-be72-34528074b49d" providerId="ADAL" clId="{681DDAD4-F1FF-4643-96A1-F543443BC496}" dt="2020-08-26T15:41:22.769" v="122" actId="207"/>
        <pc:sldMkLst>
          <pc:docMk/>
          <pc:sldMk cId="2126559142" sldId="409"/>
        </pc:sldMkLst>
        <pc:spChg chg="mod">
          <ac:chgData name="Suzanne Hulstein" userId="b554f27e-2568-49c0-be72-34528074b49d" providerId="ADAL" clId="{681DDAD4-F1FF-4643-96A1-F543443BC496}" dt="2020-08-26T15:41:22.769" v="122" actId="207"/>
          <ac:spMkLst>
            <pc:docMk/>
            <pc:sldMk cId="2126559142" sldId="409"/>
            <ac:spMk id="10" creationId="{75B533F2-F50A-4046-BF08-86BDF109C93A}"/>
          </ac:spMkLst>
        </pc:spChg>
      </pc:sldChg>
      <pc:sldChg chg="modSp">
        <pc:chgData name="Suzanne Hulstein" userId="b554f27e-2568-49c0-be72-34528074b49d" providerId="ADAL" clId="{681DDAD4-F1FF-4643-96A1-F543443BC496}" dt="2020-08-26T15:41:29.732" v="123" actId="207"/>
        <pc:sldMkLst>
          <pc:docMk/>
          <pc:sldMk cId="3846927434" sldId="411"/>
        </pc:sldMkLst>
        <pc:spChg chg="mod">
          <ac:chgData name="Suzanne Hulstein" userId="b554f27e-2568-49c0-be72-34528074b49d" providerId="ADAL" clId="{681DDAD4-F1FF-4643-96A1-F543443BC496}" dt="2020-08-26T15:41:29.732" v="123" actId="207"/>
          <ac:spMkLst>
            <pc:docMk/>
            <pc:sldMk cId="3846927434" sldId="411"/>
            <ac:spMk id="15" creationId="{70F1AFD4-BC5F-2B41-A2DC-AFF50C39D429}"/>
          </ac:spMkLst>
        </pc:spChg>
      </pc:sldChg>
      <pc:sldChg chg="modSp">
        <pc:chgData name="Suzanne Hulstein" userId="b554f27e-2568-49c0-be72-34528074b49d" providerId="ADAL" clId="{681DDAD4-F1FF-4643-96A1-F543443BC496}" dt="2020-08-26T15:41:42.616" v="125" actId="207"/>
        <pc:sldMkLst>
          <pc:docMk/>
          <pc:sldMk cId="3552950522" sldId="416"/>
        </pc:sldMkLst>
        <pc:spChg chg="mod">
          <ac:chgData name="Suzanne Hulstein" userId="b554f27e-2568-49c0-be72-34528074b49d" providerId="ADAL" clId="{681DDAD4-F1FF-4643-96A1-F543443BC496}" dt="2020-08-26T15:41:42.616" v="125" actId="207"/>
          <ac:spMkLst>
            <pc:docMk/>
            <pc:sldMk cId="3552950522" sldId="416"/>
            <ac:spMk id="10" creationId="{8E365EEF-0895-E244-A885-CC562BCB5337}"/>
          </ac:spMkLst>
        </pc:spChg>
      </pc:sldChg>
      <pc:sldChg chg="modSp">
        <pc:chgData name="Suzanne Hulstein" userId="b554f27e-2568-49c0-be72-34528074b49d" providerId="ADAL" clId="{681DDAD4-F1FF-4643-96A1-F543443BC496}" dt="2020-08-26T15:41:47.398" v="126" actId="207"/>
        <pc:sldMkLst>
          <pc:docMk/>
          <pc:sldMk cId="257728719" sldId="421"/>
        </pc:sldMkLst>
        <pc:spChg chg="mod">
          <ac:chgData name="Suzanne Hulstein" userId="b554f27e-2568-49c0-be72-34528074b49d" providerId="ADAL" clId="{681DDAD4-F1FF-4643-96A1-F543443BC496}" dt="2020-08-26T15:41:47.398" v="126" actId="207"/>
          <ac:spMkLst>
            <pc:docMk/>
            <pc:sldMk cId="257728719" sldId="421"/>
            <ac:spMk id="10" creationId="{8E365EEF-0895-E244-A885-CC562BCB5337}"/>
          </ac:spMkLst>
        </pc:spChg>
      </pc:sldChg>
      <pc:sldChg chg="modSp">
        <pc:chgData name="Suzanne Hulstein" userId="b554f27e-2568-49c0-be72-34528074b49d" providerId="ADAL" clId="{681DDAD4-F1FF-4643-96A1-F543443BC496}" dt="2020-08-26T15:41:37.592" v="124" actId="207"/>
        <pc:sldMkLst>
          <pc:docMk/>
          <pc:sldMk cId="1031776100" sldId="423"/>
        </pc:sldMkLst>
        <pc:spChg chg="mod">
          <ac:chgData name="Suzanne Hulstein" userId="b554f27e-2568-49c0-be72-34528074b49d" providerId="ADAL" clId="{681DDAD4-F1FF-4643-96A1-F543443BC496}" dt="2020-08-26T15:41:37.592" v="124" actId="207"/>
          <ac:spMkLst>
            <pc:docMk/>
            <pc:sldMk cId="1031776100" sldId="423"/>
            <ac:spMk id="13" creationId="{3E30D39F-B070-2E43-ADDF-7C421AECA725}"/>
          </ac:spMkLst>
        </pc:spChg>
      </pc:sldChg>
      <pc:sldChg chg="modSp">
        <pc:chgData name="Suzanne Hulstein" userId="b554f27e-2568-49c0-be72-34528074b49d" providerId="ADAL" clId="{681DDAD4-F1FF-4643-96A1-F543443BC496}" dt="2020-08-26T15:42:05.273" v="127" actId="207"/>
        <pc:sldMkLst>
          <pc:docMk/>
          <pc:sldMk cId="2131487770" sldId="426"/>
        </pc:sldMkLst>
        <pc:spChg chg="mod">
          <ac:chgData name="Suzanne Hulstein" userId="b554f27e-2568-49c0-be72-34528074b49d" providerId="ADAL" clId="{681DDAD4-F1FF-4643-96A1-F543443BC496}" dt="2020-08-26T15:42:05.273" v="127" actId="207"/>
          <ac:spMkLst>
            <pc:docMk/>
            <pc:sldMk cId="2131487770" sldId="426"/>
            <ac:spMk id="14" creationId="{DD20F83F-F854-5B41-9268-779CAB286A1A}"/>
          </ac:spMkLst>
        </pc:spChg>
      </pc:sldChg>
      <pc:sldChg chg="addSp delSp modSp add mod">
        <pc:chgData name="Suzanne Hulstein" userId="b554f27e-2568-49c0-be72-34528074b49d" providerId="ADAL" clId="{681DDAD4-F1FF-4643-96A1-F543443BC496}" dt="2020-08-26T15:40:40.578" v="118" actId="207"/>
        <pc:sldMkLst>
          <pc:docMk/>
          <pc:sldMk cId="1091903337" sldId="430"/>
        </pc:sldMkLst>
        <pc:spChg chg="add mod">
          <ac:chgData name="Suzanne Hulstein" userId="b554f27e-2568-49c0-be72-34528074b49d" providerId="ADAL" clId="{681DDAD4-F1FF-4643-96A1-F543443BC496}" dt="2020-08-26T15:40:40.578" v="118" actId="207"/>
          <ac:spMkLst>
            <pc:docMk/>
            <pc:sldMk cId="1091903337" sldId="430"/>
            <ac:spMk id="11" creationId="{4E519387-2E02-4C4B-9E6D-10891FCC71D5}"/>
          </ac:spMkLst>
        </pc:spChg>
        <pc:spChg chg="del">
          <ac:chgData name="Suzanne Hulstein" userId="b554f27e-2568-49c0-be72-34528074b49d" providerId="ADAL" clId="{681DDAD4-F1FF-4643-96A1-F543443BC496}" dt="2020-08-26T15:38:05.778" v="9" actId="478"/>
          <ac:spMkLst>
            <pc:docMk/>
            <pc:sldMk cId="1091903337" sldId="430"/>
            <ac:spMk id="14" creationId="{43A29CEC-420B-694F-9759-E8B390EBC339}"/>
          </ac:spMkLst>
        </pc:spChg>
        <pc:picChg chg="add mod">
          <ac:chgData name="Suzanne Hulstein" userId="b554f27e-2568-49c0-be72-34528074b49d" providerId="ADAL" clId="{681DDAD4-F1FF-4643-96A1-F543443BC496}" dt="2020-08-26T15:38:15.722" v="11"/>
          <ac:picMkLst>
            <pc:docMk/>
            <pc:sldMk cId="1091903337" sldId="430"/>
            <ac:picMk id="12" creationId="{3B09BD23-D85C-6A47-9AB9-B94507914626}"/>
          </ac:picMkLst>
        </pc:picChg>
        <pc:picChg chg="del">
          <ac:chgData name="Suzanne Hulstein" userId="b554f27e-2568-49c0-be72-34528074b49d" providerId="ADAL" clId="{681DDAD4-F1FF-4643-96A1-F543443BC496}" dt="2020-08-26T15:38:07.057" v="10" actId="478"/>
          <ac:picMkLst>
            <pc:docMk/>
            <pc:sldMk cId="1091903337" sldId="430"/>
            <ac:picMk id="15" creationId="{B52248E1-C0E8-664E-80B8-8CC22DB8DE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B7DA3-73B0-054A-9FBC-A0B4F3C5209C}" type="datetimeFigureOut">
              <a:rPr lang="nl-NL" smtClean="0"/>
              <a:t>10-12-20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D0A17-C096-D246-A0EC-97FB94261161}" type="slidenum">
              <a:rPr lang="nl-NL" smtClean="0"/>
              <a:t>‹nr.›</a:t>
            </a:fld>
            <a:endParaRPr lang="nl-NL"/>
          </a:p>
        </p:txBody>
      </p:sp>
    </p:spTree>
    <p:extLst>
      <p:ext uri="{BB962C8B-B14F-4D97-AF65-F5344CB8AC3E}">
        <p14:creationId xmlns:p14="http://schemas.microsoft.com/office/powerpoint/2010/main" val="340025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a:t>
            </a:fld>
            <a:endParaRPr lang="nl-NL"/>
          </a:p>
        </p:txBody>
      </p:sp>
    </p:spTree>
    <p:extLst>
      <p:ext uri="{BB962C8B-B14F-4D97-AF65-F5344CB8AC3E}">
        <p14:creationId xmlns:p14="http://schemas.microsoft.com/office/powerpoint/2010/main" val="110119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12</a:t>
            </a:fld>
            <a:endParaRPr lang="nl-NL"/>
          </a:p>
        </p:txBody>
      </p:sp>
    </p:spTree>
    <p:extLst>
      <p:ext uri="{BB962C8B-B14F-4D97-AF65-F5344CB8AC3E}">
        <p14:creationId xmlns:p14="http://schemas.microsoft.com/office/powerpoint/2010/main" val="386852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13</a:t>
            </a:fld>
            <a:endParaRPr lang="nl-NL"/>
          </a:p>
        </p:txBody>
      </p:sp>
    </p:spTree>
    <p:extLst>
      <p:ext uri="{BB962C8B-B14F-4D97-AF65-F5344CB8AC3E}">
        <p14:creationId xmlns:p14="http://schemas.microsoft.com/office/powerpoint/2010/main" val="70869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14</a:t>
            </a:fld>
            <a:endParaRPr lang="nl-NL"/>
          </a:p>
        </p:txBody>
      </p:sp>
    </p:spTree>
    <p:extLst>
      <p:ext uri="{BB962C8B-B14F-4D97-AF65-F5344CB8AC3E}">
        <p14:creationId xmlns:p14="http://schemas.microsoft.com/office/powerpoint/2010/main" val="88636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15</a:t>
            </a:fld>
            <a:endParaRPr lang="nl-NL"/>
          </a:p>
        </p:txBody>
      </p:sp>
    </p:spTree>
    <p:extLst>
      <p:ext uri="{BB962C8B-B14F-4D97-AF65-F5344CB8AC3E}">
        <p14:creationId xmlns:p14="http://schemas.microsoft.com/office/powerpoint/2010/main" val="387835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16</a:t>
            </a:fld>
            <a:endParaRPr lang="nl-NL"/>
          </a:p>
        </p:txBody>
      </p:sp>
    </p:spTree>
    <p:extLst>
      <p:ext uri="{BB962C8B-B14F-4D97-AF65-F5344CB8AC3E}">
        <p14:creationId xmlns:p14="http://schemas.microsoft.com/office/powerpoint/2010/main" val="85241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17</a:t>
            </a:fld>
            <a:endParaRPr lang="nl-NL"/>
          </a:p>
        </p:txBody>
      </p:sp>
    </p:spTree>
    <p:extLst>
      <p:ext uri="{BB962C8B-B14F-4D97-AF65-F5344CB8AC3E}">
        <p14:creationId xmlns:p14="http://schemas.microsoft.com/office/powerpoint/2010/main" val="3814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18</a:t>
            </a:fld>
            <a:endParaRPr lang="nl-NL"/>
          </a:p>
        </p:txBody>
      </p:sp>
    </p:spTree>
    <p:extLst>
      <p:ext uri="{BB962C8B-B14F-4D97-AF65-F5344CB8AC3E}">
        <p14:creationId xmlns:p14="http://schemas.microsoft.com/office/powerpoint/2010/main" val="3581869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19</a:t>
            </a:fld>
            <a:endParaRPr lang="nl-NL"/>
          </a:p>
        </p:txBody>
      </p:sp>
    </p:spTree>
    <p:extLst>
      <p:ext uri="{BB962C8B-B14F-4D97-AF65-F5344CB8AC3E}">
        <p14:creationId xmlns:p14="http://schemas.microsoft.com/office/powerpoint/2010/main" val="357987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20</a:t>
            </a:fld>
            <a:endParaRPr lang="nl-NL"/>
          </a:p>
        </p:txBody>
      </p:sp>
    </p:spTree>
    <p:extLst>
      <p:ext uri="{BB962C8B-B14F-4D97-AF65-F5344CB8AC3E}">
        <p14:creationId xmlns:p14="http://schemas.microsoft.com/office/powerpoint/2010/main" val="2044427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21</a:t>
            </a:fld>
            <a:endParaRPr lang="nl-NL"/>
          </a:p>
        </p:txBody>
      </p:sp>
    </p:spTree>
    <p:extLst>
      <p:ext uri="{BB962C8B-B14F-4D97-AF65-F5344CB8AC3E}">
        <p14:creationId xmlns:p14="http://schemas.microsoft.com/office/powerpoint/2010/main" val="147641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a:t>
            </a:fld>
            <a:endParaRPr lang="nl-NL"/>
          </a:p>
        </p:txBody>
      </p:sp>
    </p:spTree>
    <p:extLst>
      <p:ext uri="{BB962C8B-B14F-4D97-AF65-F5344CB8AC3E}">
        <p14:creationId xmlns:p14="http://schemas.microsoft.com/office/powerpoint/2010/main" val="160796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22</a:t>
            </a:fld>
            <a:endParaRPr lang="nl-NL"/>
          </a:p>
        </p:txBody>
      </p:sp>
    </p:spTree>
    <p:extLst>
      <p:ext uri="{BB962C8B-B14F-4D97-AF65-F5344CB8AC3E}">
        <p14:creationId xmlns:p14="http://schemas.microsoft.com/office/powerpoint/2010/main" val="2321517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23</a:t>
            </a:fld>
            <a:endParaRPr lang="nl-NL"/>
          </a:p>
        </p:txBody>
      </p:sp>
    </p:spTree>
    <p:extLst>
      <p:ext uri="{BB962C8B-B14F-4D97-AF65-F5344CB8AC3E}">
        <p14:creationId xmlns:p14="http://schemas.microsoft.com/office/powerpoint/2010/main" val="366928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24</a:t>
            </a:fld>
            <a:endParaRPr lang="nl-NL"/>
          </a:p>
        </p:txBody>
      </p:sp>
    </p:spTree>
    <p:extLst>
      <p:ext uri="{BB962C8B-B14F-4D97-AF65-F5344CB8AC3E}">
        <p14:creationId xmlns:p14="http://schemas.microsoft.com/office/powerpoint/2010/main" val="131086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25</a:t>
            </a:fld>
            <a:endParaRPr lang="nl-NL"/>
          </a:p>
        </p:txBody>
      </p:sp>
    </p:spTree>
    <p:extLst>
      <p:ext uri="{BB962C8B-B14F-4D97-AF65-F5344CB8AC3E}">
        <p14:creationId xmlns:p14="http://schemas.microsoft.com/office/powerpoint/2010/main" val="114669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26</a:t>
            </a:fld>
            <a:endParaRPr lang="nl-NL"/>
          </a:p>
        </p:txBody>
      </p:sp>
    </p:spTree>
    <p:extLst>
      <p:ext uri="{BB962C8B-B14F-4D97-AF65-F5344CB8AC3E}">
        <p14:creationId xmlns:p14="http://schemas.microsoft.com/office/powerpoint/2010/main" val="2110211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27</a:t>
            </a:fld>
            <a:endParaRPr lang="nl-NL"/>
          </a:p>
        </p:txBody>
      </p:sp>
    </p:spTree>
    <p:extLst>
      <p:ext uri="{BB962C8B-B14F-4D97-AF65-F5344CB8AC3E}">
        <p14:creationId xmlns:p14="http://schemas.microsoft.com/office/powerpoint/2010/main" val="324115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28</a:t>
            </a:fld>
            <a:endParaRPr lang="nl-NL"/>
          </a:p>
        </p:txBody>
      </p:sp>
    </p:spTree>
    <p:extLst>
      <p:ext uri="{BB962C8B-B14F-4D97-AF65-F5344CB8AC3E}">
        <p14:creationId xmlns:p14="http://schemas.microsoft.com/office/powerpoint/2010/main" val="333970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29</a:t>
            </a:fld>
            <a:endParaRPr lang="nl-NL"/>
          </a:p>
        </p:txBody>
      </p:sp>
    </p:spTree>
    <p:extLst>
      <p:ext uri="{BB962C8B-B14F-4D97-AF65-F5344CB8AC3E}">
        <p14:creationId xmlns:p14="http://schemas.microsoft.com/office/powerpoint/2010/main" val="378594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30</a:t>
            </a:fld>
            <a:endParaRPr lang="nl-NL"/>
          </a:p>
        </p:txBody>
      </p:sp>
    </p:spTree>
    <p:extLst>
      <p:ext uri="{BB962C8B-B14F-4D97-AF65-F5344CB8AC3E}">
        <p14:creationId xmlns:p14="http://schemas.microsoft.com/office/powerpoint/2010/main" val="419073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31</a:t>
            </a:fld>
            <a:endParaRPr lang="nl-NL"/>
          </a:p>
        </p:txBody>
      </p:sp>
    </p:spTree>
    <p:extLst>
      <p:ext uri="{BB962C8B-B14F-4D97-AF65-F5344CB8AC3E}">
        <p14:creationId xmlns:p14="http://schemas.microsoft.com/office/powerpoint/2010/main" val="392567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a:t>
            </a:fld>
            <a:endParaRPr lang="nl-NL"/>
          </a:p>
        </p:txBody>
      </p:sp>
    </p:spTree>
    <p:extLst>
      <p:ext uri="{BB962C8B-B14F-4D97-AF65-F5344CB8AC3E}">
        <p14:creationId xmlns:p14="http://schemas.microsoft.com/office/powerpoint/2010/main" val="241111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32</a:t>
            </a:fld>
            <a:endParaRPr lang="nl-NL"/>
          </a:p>
        </p:txBody>
      </p:sp>
    </p:spTree>
    <p:extLst>
      <p:ext uri="{BB962C8B-B14F-4D97-AF65-F5344CB8AC3E}">
        <p14:creationId xmlns:p14="http://schemas.microsoft.com/office/powerpoint/2010/main" val="87174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33</a:t>
            </a:fld>
            <a:endParaRPr lang="nl-NL"/>
          </a:p>
        </p:txBody>
      </p:sp>
    </p:spTree>
    <p:extLst>
      <p:ext uri="{BB962C8B-B14F-4D97-AF65-F5344CB8AC3E}">
        <p14:creationId xmlns:p14="http://schemas.microsoft.com/office/powerpoint/2010/main" val="1411287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34</a:t>
            </a:fld>
            <a:endParaRPr lang="nl-NL"/>
          </a:p>
        </p:txBody>
      </p:sp>
    </p:spTree>
    <p:extLst>
      <p:ext uri="{BB962C8B-B14F-4D97-AF65-F5344CB8AC3E}">
        <p14:creationId xmlns:p14="http://schemas.microsoft.com/office/powerpoint/2010/main" val="1932662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35</a:t>
            </a:fld>
            <a:endParaRPr lang="nl-NL"/>
          </a:p>
        </p:txBody>
      </p:sp>
    </p:spTree>
    <p:extLst>
      <p:ext uri="{BB962C8B-B14F-4D97-AF65-F5344CB8AC3E}">
        <p14:creationId xmlns:p14="http://schemas.microsoft.com/office/powerpoint/2010/main" val="2123428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36</a:t>
            </a:fld>
            <a:endParaRPr lang="nl-NL"/>
          </a:p>
        </p:txBody>
      </p:sp>
    </p:spTree>
    <p:extLst>
      <p:ext uri="{BB962C8B-B14F-4D97-AF65-F5344CB8AC3E}">
        <p14:creationId xmlns:p14="http://schemas.microsoft.com/office/powerpoint/2010/main" val="1879448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37</a:t>
            </a:fld>
            <a:endParaRPr lang="nl-NL"/>
          </a:p>
        </p:txBody>
      </p:sp>
    </p:spTree>
    <p:extLst>
      <p:ext uri="{BB962C8B-B14F-4D97-AF65-F5344CB8AC3E}">
        <p14:creationId xmlns:p14="http://schemas.microsoft.com/office/powerpoint/2010/main" val="3954371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38</a:t>
            </a:fld>
            <a:endParaRPr lang="nl-NL"/>
          </a:p>
        </p:txBody>
      </p:sp>
    </p:spTree>
    <p:extLst>
      <p:ext uri="{BB962C8B-B14F-4D97-AF65-F5344CB8AC3E}">
        <p14:creationId xmlns:p14="http://schemas.microsoft.com/office/powerpoint/2010/main" val="4156795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39</a:t>
            </a:fld>
            <a:endParaRPr lang="nl-NL"/>
          </a:p>
        </p:txBody>
      </p:sp>
    </p:spTree>
    <p:extLst>
      <p:ext uri="{BB962C8B-B14F-4D97-AF65-F5344CB8AC3E}">
        <p14:creationId xmlns:p14="http://schemas.microsoft.com/office/powerpoint/2010/main" val="3447515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40</a:t>
            </a:fld>
            <a:endParaRPr lang="nl-NL"/>
          </a:p>
        </p:txBody>
      </p:sp>
    </p:spTree>
    <p:extLst>
      <p:ext uri="{BB962C8B-B14F-4D97-AF65-F5344CB8AC3E}">
        <p14:creationId xmlns:p14="http://schemas.microsoft.com/office/powerpoint/2010/main" val="2865394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41</a:t>
            </a:fld>
            <a:endParaRPr lang="nl-NL"/>
          </a:p>
        </p:txBody>
      </p:sp>
    </p:spTree>
    <p:extLst>
      <p:ext uri="{BB962C8B-B14F-4D97-AF65-F5344CB8AC3E}">
        <p14:creationId xmlns:p14="http://schemas.microsoft.com/office/powerpoint/2010/main" val="20162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6</a:t>
            </a:fld>
            <a:endParaRPr lang="nl-NL"/>
          </a:p>
        </p:txBody>
      </p:sp>
    </p:spTree>
    <p:extLst>
      <p:ext uri="{BB962C8B-B14F-4D97-AF65-F5344CB8AC3E}">
        <p14:creationId xmlns:p14="http://schemas.microsoft.com/office/powerpoint/2010/main" val="3483537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42</a:t>
            </a:fld>
            <a:endParaRPr lang="nl-NL"/>
          </a:p>
        </p:txBody>
      </p:sp>
    </p:spTree>
    <p:extLst>
      <p:ext uri="{BB962C8B-B14F-4D97-AF65-F5344CB8AC3E}">
        <p14:creationId xmlns:p14="http://schemas.microsoft.com/office/powerpoint/2010/main" val="288916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43</a:t>
            </a:fld>
            <a:endParaRPr lang="nl-NL"/>
          </a:p>
        </p:txBody>
      </p:sp>
    </p:spTree>
    <p:extLst>
      <p:ext uri="{BB962C8B-B14F-4D97-AF65-F5344CB8AC3E}">
        <p14:creationId xmlns:p14="http://schemas.microsoft.com/office/powerpoint/2010/main" val="1563508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44</a:t>
            </a:fld>
            <a:endParaRPr lang="nl-NL"/>
          </a:p>
        </p:txBody>
      </p:sp>
    </p:spTree>
    <p:extLst>
      <p:ext uri="{BB962C8B-B14F-4D97-AF65-F5344CB8AC3E}">
        <p14:creationId xmlns:p14="http://schemas.microsoft.com/office/powerpoint/2010/main" val="1156724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45</a:t>
            </a:fld>
            <a:endParaRPr lang="nl-NL"/>
          </a:p>
        </p:txBody>
      </p:sp>
    </p:spTree>
    <p:extLst>
      <p:ext uri="{BB962C8B-B14F-4D97-AF65-F5344CB8AC3E}">
        <p14:creationId xmlns:p14="http://schemas.microsoft.com/office/powerpoint/2010/main" val="419481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46</a:t>
            </a:fld>
            <a:endParaRPr lang="nl-NL"/>
          </a:p>
        </p:txBody>
      </p:sp>
    </p:spTree>
    <p:extLst>
      <p:ext uri="{BB962C8B-B14F-4D97-AF65-F5344CB8AC3E}">
        <p14:creationId xmlns:p14="http://schemas.microsoft.com/office/powerpoint/2010/main" val="4263057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47</a:t>
            </a:fld>
            <a:endParaRPr lang="nl-NL"/>
          </a:p>
        </p:txBody>
      </p:sp>
    </p:spTree>
    <p:extLst>
      <p:ext uri="{BB962C8B-B14F-4D97-AF65-F5344CB8AC3E}">
        <p14:creationId xmlns:p14="http://schemas.microsoft.com/office/powerpoint/2010/main" val="1530106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48</a:t>
            </a:fld>
            <a:endParaRPr lang="nl-NL"/>
          </a:p>
        </p:txBody>
      </p:sp>
    </p:spTree>
    <p:extLst>
      <p:ext uri="{BB962C8B-B14F-4D97-AF65-F5344CB8AC3E}">
        <p14:creationId xmlns:p14="http://schemas.microsoft.com/office/powerpoint/2010/main" val="1549914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49</a:t>
            </a:fld>
            <a:endParaRPr lang="nl-NL"/>
          </a:p>
        </p:txBody>
      </p:sp>
    </p:spTree>
    <p:extLst>
      <p:ext uri="{BB962C8B-B14F-4D97-AF65-F5344CB8AC3E}">
        <p14:creationId xmlns:p14="http://schemas.microsoft.com/office/powerpoint/2010/main" val="2190253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50</a:t>
            </a:fld>
            <a:endParaRPr lang="nl-NL"/>
          </a:p>
        </p:txBody>
      </p:sp>
    </p:spTree>
    <p:extLst>
      <p:ext uri="{BB962C8B-B14F-4D97-AF65-F5344CB8AC3E}">
        <p14:creationId xmlns:p14="http://schemas.microsoft.com/office/powerpoint/2010/main" val="1970352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51</a:t>
            </a:fld>
            <a:endParaRPr lang="nl-NL"/>
          </a:p>
        </p:txBody>
      </p:sp>
    </p:spTree>
    <p:extLst>
      <p:ext uri="{BB962C8B-B14F-4D97-AF65-F5344CB8AC3E}">
        <p14:creationId xmlns:p14="http://schemas.microsoft.com/office/powerpoint/2010/main" val="200870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7</a:t>
            </a:fld>
            <a:endParaRPr lang="nl-NL"/>
          </a:p>
        </p:txBody>
      </p:sp>
    </p:spTree>
    <p:extLst>
      <p:ext uri="{BB962C8B-B14F-4D97-AF65-F5344CB8AC3E}">
        <p14:creationId xmlns:p14="http://schemas.microsoft.com/office/powerpoint/2010/main" val="2431564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52</a:t>
            </a:fld>
            <a:endParaRPr lang="nl-NL"/>
          </a:p>
        </p:txBody>
      </p:sp>
    </p:spTree>
    <p:extLst>
      <p:ext uri="{BB962C8B-B14F-4D97-AF65-F5344CB8AC3E}">
        <p14:creationId xmlns:p14="http://schemas.microsoft.com/office/powerpoint/2010/main" val="2258637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53</a:t>
            </a:fld>
            <a:endParaRPr lang="nl-NL"/>
          </a:p>
        </p:txBody>
      </p:sp>
    </p:spTree>
    <p:extLst>
      <p:ext uri="{BB962C8B-B14F-4D97-AF65-F5344CB8AC3E}">
        <p14:creationId xmlns:p14="http://schemas.microsoft.com/office/powerpoint/2010/main" val="1296820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54</a:t>
            </a:fld>
            <a:endParaRPr lang="nl-NL"/>
          </a:p>
        </p:txBody>
      </p:sp>
    </p:spTree>
    <p:extLst>
      <p:ext uri="{BB962C8B-B14F-4D97-AF65-F5344CB8AC3E}">
        <p14:creationId xmlns:p14="http://schemas.microsoft.com/office/powerpoint/2010/main" val="1889318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55</a:t>
            </a:fld>
            <a:endParaRPr lang="nl-NL"/>
          </a:p>
        </p:txBody>
      </p:sp>
    </p:spTree>
    <p:extLst>
      <p:ext uri="{BB962C8B-B14F-4D97-AF65-F5344CB8AC3E}">
        <p14:creationId xmlns:p14="http://schemas.microsoft.com/office/powerpoint/2010/main" val="36815558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56</a:t>
            </a:fld>
            <a:endParaRPr lang="nl-NL"/>
          </a:p>
        </p:txBody>
      </p:sp>
    </p:spTree>
    <p:extLst>
      <p:ext uri="{BB962C8B-B14F-4D97-AF65-F5344CB8AC3E}">
        <p14:creationId xmlns:p14="http://schemas.microsoft.com/office/powerpoint/2010/main" val="2970357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57</a:t>
            </a:fld>
            <a:endParaRPr lang="nl-NL"/>
          </a:p>
        </p:txBody>
      </p:sp>
    </p:spTree>
    <p:extLst>
      <p:ext uri="{BB962C8B-B14F-4D97-AF65-F5344CB8AC3E}">
        <p14:creationId xmlns:p14="http://schemas.microsoft.com/office/powerpoint/2010/main" val="78660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58</a:t>
            </a:fld>
            <a:endParaRPr lang="nl-NL"/>
          </a:p>
        </p:txBody>
      </p:sp>
    </p:spTree>
    <p:extLst>
      <p:ext uri="{BB962C8B-B14F-4D97-AF65-F5344CB8AC3E}">
        <p14:creationId xmlns:p14="http://schemas.microsoft.com/office/powerpoint/2010/main" val="2288365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59</a:t>
            </a:fld>
            <a:endParaRPr lang="nl-NL"/>
          </a:p>
        </p:txBody>
      </p:sp>
    </p:spTree>
    <p:extLst>
      <p:ext uri="{BB962C8B-B14F-4D97-AF65-F5344CB8AC3E}">
        <p14:creationId xmlns:p14="http://schemas.microsoft.com/office/powerpoint/2010/main" val="181251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8</a:t>
            </a:fld>
            <a:endParaRPr lang="nl-NL"/>
          </a:p>
        </p:txBody>
      </p:sp>
    </p:spTree>
    <p:extLst>
      <p:ext uri="{BB962C8B-B14F-4D97-AF65-F5344CB8AC3E}">
        <p14:creationId xmlns:p14="http://schemas.microsoft.com/office/powerpoint/2010/main" val="352761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9</a:t>
            </a:fld>
            <a:endParaRPr lang="nl-NL"/>
          </a:p>
        </p:txBody>
      </p:sp>
    </p:spTree>
    <p:extLst>
      <p:ext uri="{BB962C8B-B14F-4D97-AF65-F5344CB8AC3E}">
        <p14:creationId xmlns:p14="http://schemas.microsoft.com/office/powerpoint/2010/main" val="351378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10</a:t>
            </a:fld>
            <a:endParaRPr lang="nl-NL"/>
          </a:p>
        </p:txBody>
      </p:sp>
    </p:spTree>
    <p:extLst>
      <p:ext uri="{BB962C8B-B14F-4D97-AF65-F5344CB8AC3E}">
        <p14:creationId xmlns:p14="http://schemas.microsoft.com/office/powerpoint/2010/main" val="334025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FCB645F-BCBC-934D-B263-F1BB943653A0}" type="slidenum">
              <a:rPr lang="nl-NL" smtClean="0"/>
              <a:t>11</a:t>
            </a:fld>
            <a:endParaRPr lang="nl-NL"/>
          </a:p>
        </p:txBody>
      </p:sp>
    </p:spTree>
    <p:extLst>
      <p:ext uri="{BB962C8B-B14F-4D97-AF65-F5344CB8AC3E}">
        <p14:creationId xmlns:p14="http://schemas.microsoft.com/office/powerpoint/2010/main" val="233664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2C5F2-C1CF-6340-84BE-4C839EE80C5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0BC0CAC-49CF-0049-AB94-7EA25947A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80EF4F2-A920-F243-9520-986337C36FA5}"/>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92429198-F76B-094F-80DA-5073C35AB596}"/>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27E04A43-E9A7-3E47-A018-9DA2F69694B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8819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4D2D-9FA8-B44E-9EF0-B0C1EAD65D3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B649DF4-140F-724B-B2B8-CC2A935AB54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142A5E-8151-0F40-98CF-DAE34D3F58F3}"/>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EB76BF87-86A7-134B-9F50-C6B4BC7A5C74}"/>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9DCD963C-4210-5D43-8369-D6985A8CD9EB}"/>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4845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82DE6B-53B5-DC47-BF60-4C92C1CFFE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2765B8-24AD-DE4A-B802-E292F5DE80B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3164A3-D694-8445-AE3F-FD151FC96B46}"/>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F5E28BC2-EC27-7549-9BB3-D8A4F3E3E4B1}"/>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7683CC6E-190C-6A42-8D2E-7883981DC7D8}"/>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5698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FF818-2113-7D44-9E5C-F26A1C217C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7E042F-8BCC-C643-9AF4-A1DA464897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5C6B06-E76E-974B-A536-3A464E2AEA10}"/>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B4F692F2-0303-1642-B659-AC62A656357A}"/>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E6DC73D2-6291-3843-BB7A-B6E18EE749C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367202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AA6C8-059F-0448-9775-84EC50D79B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D9EBA1C-746E-C749-B950-F810B5260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EA325DE-7C0E-244B-AE93-7DFE80C59FA9}"/>
              </a:ext>
            </a:extLst>
          </p:cNvPr>
          <p:cNvSpPr>
            <a:spLocks noGrp="1"/>
          </p:cNvSpPr>
          <p:nvPr>
            <p:ph type="dt" sz="half" idx="10"/>
          </p:nvPr>
        </p:nvSpPr>
        <p:spPr/>
        <p:txBody>
          <a:bodyPr/>
          <a:lstStyle/>
          <a:p>
            <a:r>
              <a:rPr lang="nl-NL"/>
              <a:t>13-08-20</a:t>
            </a:r>
          </a:p>
        </p:txBody>
      </p:sp>
      <p:sp>
        <p:nvSpPr>
          <p:cNvPr id="5" name="Tijdelijke aanduiding voor voettekst 4">
            <a:extLst>
              <a:ext uri="{FF2B5EF4-FFF2-40B4-BE49-F238E27FC236}">
                <a16:creationId xmlns:a16="http://schemas.microsoft.com/office/drawing/2014/main" id="{B4C91350-338B-DF4A-9225-D24144BB4ED9}"/>
              </a:ext>
            </a:extLst>
          </p:cNvPr>
          <p:cNvSpPr>
            <a:spLocks noGrp="1"/>
          </p:cNvSpPr>
          <p:nvPr>
            <p:ph type="ftr" sz="quarter" idx="11"/>
          </p:nvPr>
        </p:nvSpPr>
        <p:spPr/>
        <p:txBody>
          <a:bodyPr/>
          <a:lstStyle/>
          <a:p>
            <a:r>
              <a:rPr lang="nl-NL"/>
              <a:t>Versie augustus 2020</a:t>
            </a:r>
          </a:p>
        </p:txBody>
      </p:sp>
      <p:sp>
        <p:nvSpPr>
          <p:cNvPr id="6" name="Tijdelijke aanduiding voor dianummer 5">
            <a:extLst>
              <a:ext uri="{FF2B5EF4-FFF2-40B4-BE49-F238E27FC236}">
                <a16:creationId xmlns:a16="http://schemas.microsoft.com/office/drawing/2014/main" id="{A38BF0B8-3CE9-9B48-BCF7-FB5FAC68F62E}"/>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66746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83983-3498-CE4E-8D03-4EF6EDE950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71E6F2-8870-4E42-851E-21701FA7F17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FB6A48-0690-4940-8E79-70BD2D6D52B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181C02-3180-BE47-B948-10D747E92FD1}"/>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8CFAB507-529E-DA47-8202-9CA05E1C1DFE}"/>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57D01933-DF90-0D4E-B0F0-72E08CD1BFA5}"/>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99824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4A8FB-889C-4044-9889-033597E872A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E0152C4-9FF4-254D-9B62-5BFC3B684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735B8E5-3D93-A548-AB14-4513A92429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E760353-528D-2F49-AAEC-B9865233B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CFFF292-1F8F-614A-B5C3-084D7E42ACA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A33064C-EA3D-EF46-8544-CCC411D97004}"/>
              </a:ext>
            </a:extLst>
          </p:cNvPr>
          <p:cNvSpPr>
            <a:spLocks noGrp="1"/>
          </p:cNvSpPr>
          <p:nvPr>
            <p:ph type="dt" sz="half" idx="10"/>
          </p:nvPr>
        </p:nvSpPr>
        <p:spPr/>
        <p:txBody>
          <a:bodyPr/>
          <a:lstStyle/>
          <a:p>
            <a:r>
              <a:rPr lang="nl-NL"/>
              <a:t>13-08-20</a:t>
            </a:r>
          </a:p>
        </p:txBody>
      </p:sp>
      <p:sp>
        <p:nvSpPr>
          <p:cNvPr id="8" name="Tijdelijke aanduiding voor voettekst 7">
            <a:extLst>
              <a:ext uri="{FF2B5EF4-FFF2-40B4-BE49-F238E27FC236}">
                <a16:creationId xmlns:a16="http://schemas.microsoft.com/office/drawing/2014/main" id="{934E6FDB-24E4-3542-AD66-E9E6D2441EC3}"/>
              </a:ext>
            </a:extLst>
          </p:cNvPr>
          <p:cNvSpPr>
            <a:spLocks noGrp="1"/>
          </p:cNvSpPr>
          <p:nvPr>
            <p:ph type="ftr" sz="quarter" idx="11"/>
          </p:nvPr>
        </p:nvSpPr>
        <p:spPr/>
        <p:txBody>
          <a:bodyPr/>
          <a:lstStyle/>
          <a:p>
            <a:r>
              <a:rPr lang="nl-NL"/>
              <a:t>Versie augustus 2020</a:t>
            </a:r>
          </a:p>
        </p:txBody>
      </p:sp>
      <p:sp>
        <p:nvSpPr>
          <p:cNvPr id="9" name="Tijdelijke aanduiding voor dianummer 8">
            <a:extLst>
              <a:ext uri="{FF2B5EF4-FFF2-40B4-BE49-F238E27FC236}">
                <a16:creationId xmlns:a16="http://schemas.microsoft.com/office/drawing/2014/main" id="{63FEF035-045B-F948-8022-FC2214A08C1A}"/>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174500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A829A-F7C7-F144-AE85-74C32447CD2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D65BE3-E0A0-4840-B470-0675E1727696}"/>
              </a:ext>
            </a:extLst>
          </p:cNvPr>
          <p:cNvSpPr>
            <a:spLocks noGrp="1"/>
          </p:cNvSpPr>
          <p:nvPr>
            <p:ph type="dt" sz="half" idx="10"/>
          </p:nvPr>
        </p:nvSpPr>
        <p:spPr/>
        <p:txBody>
          <a:bodyPr/>
          <a:lstStyle/>
          <a:p>
            <a:r>
              <a:rPr lang="nl-NL"/>
              <a:t>13-08-20</a:t>
            </a:r>
          </a:p>
        </p:txBody>
      </p:sp>
      <p:sp>
        <p:nvSpPr>
          <p:cNvPr id="4" name="Tijdelijke aanduiding voor voettekst 3">
            <a:extLst>
              <a:ext uri="{FF2B5EF4-FFF2-40B4-BE49-F238E27FC236}">
                <a16:creationId xmlns:a16="http://schemas.microsoft.com/office/drawing/2014/main" id="{07409BC2-FC50-824B-8E94-9F78CFDFF2B1}"/>
              </a:ext>
            </a:extLst>
          </p:cNvPr>
          <p:cNvSpPr>
            <a:spLocks noGrp="1"/>
          </p:cNvSpPr>
          <p:nvPr>
            <p:ph type="ftr" sz="quarter" idx="11"/>
          </p:nvPr>
        </p:nvSpPr>
        <p:spPr/>
        <p:txBody>
          <a:bodyPr/>
          <a:lstStyle/>
          <a:p>
            <a:r>
              <a:rPr lang="nl-NL"/>
              <a:t>Versie augustus 2020</a:t>
            </a:r>
          </a:p>
        </p:txBody>
      </p:sp>
      <p:sp>
        <p:nvSpPr>
          <p:cNvPr id="5" name="Tijdelijke aanduiding voor dianummer 4">
            <a:extLst>
              <a:ext uri="{FF2B5EF4-FFF2-40B4-BE49-F238E27FC236}">
                <a16:creationId xmlns:a16="http://schemas.microsoft.com/office/drawing/2014/main" id="{11FC5D41-D2E9-C448-B343-C36E0FF1C5D7}"/>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5452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8864F8-23DF-2A4B-805D-2ED763E228E5}"/>
              </a:ext>
            </a:extLst>
          </p:cNvPr>
          <p:cNvSpPr>
            <a:spLocks noGrp="1"/>
          </p:cNvSpPr>
          <p:nvPr>
            <p:ph type="dt" sz="half" idx="10"/>
          </p:nvPr>
        </p:nvSpPr>
        <p:spPr/>
        <p:txBody>
          <a:bodyPr/>
          <a:lstStyle/>
          <a:p>
            <a:r>
              <a:rPr lang="nl-NL"/>
              <a:t>13-08-20</a:t>
            </a:r>
          </a:p>
        </p:txBody>
      </p:sp>
      <p:sp>
        <p:nvSpPr>
          <p:cNvPr id="3" name="Tijdelijke aanduiding voor voettekst 2">
            <a:extLst>
              <a:ext uri="{FF2B5EF4-FFF2-40B4-BE49-F238E27FC236}">
                <a16:creationId xmlns:a16="http://schemas.microsoft.com/office/drawing/2014/main" id="{C7785EB6-2EC7-C64B-A5F4-53B8F55549C2}"/>
              </a:ext>
            </a:extLst>
          </p:cNvPr>
          <p:cNvSpPr>
            <a:spLocks noGrp="1"/>
          </p:cNvSpPr>
          <p:nvPr>
            <p:ph type="ftr" sz="quarter" idx="11"/>
          </p:nvPr>
        </p:nvSpPr>
        <p:spPr/>
        <p:txBody>
          <a:bodyPr/>
          <a:lstStyle/>
          <a:p>
            <a:r>
              <a:rPr lang="nl-NL"/>
              <a:t>Versie augustus 2020</a:t>
            </a:r>
          </a:p>
        </p:txBody>
      </p:sp>
      <p:sp>
        <p:nvSpPr>
          <p:cNvPr id="4" name="Tijdelijke aanduiding voor dianummer 3">
            <a:extLst>
              <a:ext uri="{FF2B5EF4-FFF2-40B4-BE49-F238E27FC236}">
                <a16:creationId xmlns:a16="http://schemas.microsoft.com/office/drawing/2014/main" id="{48130A85-0CF7-4D4F-9CA8-E175B420643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55799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976CD-0F6A-124F-8ECA-418C5E7884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933BB4-BECF-1046-921E-3C0EFF6C1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FA7F7E-082A-DA49-92FF-ACCA88456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E93C57-5053-F24F-B12E-7A6104E6BC36}"/>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31B58068-445B-4849-9010-DDE728538380}"/>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7A4F5AD8-06F3-8843-8C20-A9798560DC86}"/>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221255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EF3EC-2450-8B41-859B-9EB3504D93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B59505-BB56-E34A-8D6E-CCC908864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99E9383-EDD9-5B48-B345-A42774F50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E99565-C4E6-2A43-A543-63796448EF2E}"/>
              </a:ext>
            </a:extLst>
          </p:cNvPr>
          <p:cNvSpPr>
            <a:spLocks noGrp="1"/>
          </p:cNvSpPr>
          <p:nvPr>
            <p:ph type="dt" sz="half" idx="10"/>
          </p:nvPr>
        </p:nvSpPr>
        <p:spPr/>
        <p:txBody>
          <a:bodyPr/>
          <a:lstStyle/>
          <a:p>
            <a:r>
              <a:rPr lang="nl-NL"/>
              <a:t>13-08-20</a:t>
            </a:r>
          </a:p>
        </p:txBody>
      </p:sp>
      <p:sp>
        <p:nvSpPr>
          <p:cNvPr id="6" name="Tijdelijke aanduiding voor voettekst 5">
            <a:extLst>
              <a:ext uri="{FF2B5EF4-FFF2-40B4-BE49-F238E27FC236}">
                <a16:creationId xmlns:a16="http://schemas.microsoft.com/office/drawing/2014/main" id="{1258D0C1-BBEB-A84C-AF09-2A470CE46BFA}"/>
              </a:ext>
            </a:extLst>
          </p:cNvPr>
          <p:cNvSpPr>
            <a:spLocks noGrp="1"/>
          </p:cNvSpPr>
          <p:nvPr>
            <p:ph type="ftr" sz="quarter" idx="11"/>
          </p:nvPr>
        </p:nvSpPr>
        <p:spPr/>
        <p:txBody>
          <a:bodyPr/>
          <a:lstStyle/>
          <a:p>
            <a:r>
              <a:rPr lang="nl-NL"/>
              <a:t>Versie augustus 2020</a:t>
            </a:r>
          </a:p>
        </p:txBody>
      </p:sp>
      <p:sp>
        <p:nvSpPr>
          <p:cNvPr id="7" name="Tijdelijke aanduiding voor dianummer 6">
            <a:extLst>
              <a:ext uri="{FF2B5EF4-FFF2-40B4-BE49-F238E27FC236}">
                <a16:creationId xmlns:a16="http://schemas.microsoft.com/office/drawing/2014/main" id="{EB5D2E52-128B-6942-AF67-862B8E796C40}"/>
              </a:ext>
            </a:extLst>
          </p:cNvPr>
          <p:cNvSpPr>
            <a:spLocks noGrp="1"/>
          </p:cNvSpPr>
          <p:nvPr>
            <p:ph type="sldNum" sz="quarter" idx="12"/>
          </p:nvPr>
        </p:nvSpPr>
        <p:spPr/>
        <p:txBody>
          <a:bodyPr/>
          <a:lstStyle/>
          <a:p>
            <a:fld id="{930EFDCB-2386-6C48-9353-822F043AD9BF}" type="slidenum">
              <a:rPr lang="nl-NL" smtClean="0"/>
              <a:t>‹nr.›</a:t>
            </a:fld>
            <a:endParaRPr lang="nl-NL"/>
          </a:p>
        </p:txBody>
      </p:sp>
    </p:spTree>
    <p:extLst>
      <p:ext uri="{BB962C8B-B14F-4D97-AF65-F5344CB8AC3E}">
        <p14:creationId xmlns:p14="http://schemas.microsoft.com/office/powerpoint/2010/main" val="362436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60430A-30E4-8C40-917F-B703F2F0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8586C74-AEE2-4F45-AB49-EC9F3FFC3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D15CB0-31FC-A64B-9308-9679D4DE4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13-08-20</a:t>
            </a:r>
          </a:p>
        </p:txBody>
      </p:sp>
      <p:sp>
        <p:nvSpPr>
          <p:cNvPr id="5" name="Tijdelijke aanduiding voor voettekst 4">
            <a:extLst>
              <a:ext uri="{FF2B5EF4-FFF2-40B4-BE49-F238E27FC236}">
                <a16:creationId xmlns:a16="http://schemas.microsoft.com/office/drawing/2014/main" id="{E71D21D3-88F3-344C-96C5-0D0430C47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Versie augustus 2020</a:t>
            </a:r>
          </a:p>
        </p:txBody>
      </p:sp>
      <p:sp>
        <p:nvSpPr>
          <p:cNvPr id="6" name="Tijdelijke aanduiding voor dianummer 5">
            <a:extLst>
              <a:ext uri="{FF2B5EF4-FFF2-40B4-BE49-F238E27FC236}">
                <a16:creationId xmlns:a16="http://schemas.microsoft.com/office/drawing/2014/main" id="{1DF2D774-1980-D74E-8F8B-B695260E5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EFDCB-2386-6C48-9353-822F043AD9BF}" type="slidenum">
              <a:rPr lang="nl-NL" smtClean="0"/>
              <a:t>‹nr.›</a:t>
            </a:fld>
            <a:endParaRPr lang="nl-NL"/>
          </a:p>
        </p:txBody>
      </p:sp>
    </p:spTree>
    <p:extLst>
      <p:ext uri="{BB962C8B-B14F-4D97-AF65-F5344CB8AC3E}">
        <p14:creationId xmlns:p14="http://schemas.microsoft.com/office/powerpoint/2010/main" val="332518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3.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8.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686175" y="1308100"/>
            <a:ext cx="4819650" cy="1009650"/>
          </a:xfrm>
        </p:spPr>
        <p:txBody>
          <a:bodyPr>
            <a:normAutofit/>
          </a:bodyPr>
          <a:lstStyle/>
          <a:p>
            <a:r>
              <a:rPr lang="nl-NL" sz="4800" dirty="0">
                <a:latin typeface="Gotham Medium" panose="02000603030000020004" pitchFamily="2" charset="77"/>
                <a:ea typeface="Arial" charset="0"/>
                <a:cs typeface="Arial" charset="0"/>
              </a:rPr>
              <a:t>PROJECT LOG</a:t>
            </a:r>
          </a:p>
        </p:txBody>
      </p:sp>
      <p:sp>
        <p:nvSpPr>
          <p:cNvPr id="3" name="Ondertitel 2"/>
          <p:cNvSpPr>
            <a:spLocks noGrp="1"/>
          </p:cNvSpPr>
          <p:nvPr>
            <p:ph type="subTitle" idx="1"/>
          </p:nvPr>
        </p:nvSpPr>
        <p:spPr>
          <a:xfrm>
            <a:off x="5362574" y="5045075"/>
            <a:ext cx="6681788" cy="1655762"/>
          </a:xfrm>
          <a:custGeom>
            <a:avLst/>
            <a:gdLst>
              <a:gd name="connsiteX0" fmla="*/ 0 w 6681788"/>
              <a:gd name="connsiteY0" fmla="*/ 0 h 1655762"/>
              <a:gd name="connsiteX1" fmla="*/ 734997 w 6681788"/>
              <a:gd name="connsiteY1" fmla="*/ 0 h 1655762"/>
              <a:gd name="connsiteX2" fmla="*/ 1202722 w 6681788"/>
              <a:gd name="connsiteY2" fmla="*/ 0 h 1655762"/>
              <a:gd name="connsiteX3" fmla="*/ 1804083 w 6681788"/>
              <a:gd name="connsiteY3" fmla="*/ 0 h 1655762"/>
              <a:gd name="connsiteX4" fmla="*/ 2605897 w 6681788"/>
              <a:gd name="connsiteY4" fmla="*/ 0 h 1655762"/>
              <a:gd name="connsiteX5" fmla="*/ 3274076 w 6681788"/>
              <a:gd name="connsiteY5" fmla="*/ 0 h 1655762"/>
              <a:gd name="connsiteX6" fmla="*/ 4009073 w 6681788"/>
              <a:gd name="connsiteY6" fmla="*/ 0 h 1655762"/>
              <a:gd name="connsiteX7" fmla="*/ 4610434 w 6681788"/>
              <a:gd name="connsiteY7" fmla="*/ 0 h 1655762"/>
              <a:gd name="connsiteX8" fmla="*/ 5278613 w 6681788"/>
              <a:gd name="connsiteY8" fmla="*/ 0 h 1655762"/>
              <a:gd name="connsiteX9" fmla="*/ 6080427 w 6681788"/>
              <a:gd name="connsiteY9" fmla="*/ 0 h 1655762"/>
              <a:gd name="connsiteX10" fmla="*/ 6681788 w 6681788"/>
              <a:gd name="connsiteY10" fmla="*/ 0 h 1655762"/>
              <a:gd name="connsiteX11" fmla="*/ 6681788 w 6681788"/>
              <a:gd name="connsiteY11" fmla="*/ 568478 h 1655762"/>
              <a:gd name="connsiteX12" fmla="*/ 6681788 w 6681788"/>
              <a:gd name="connsiteY12" fmla="*/ 1087284 h 1655762"/>
              <a:gd name="connsiteX13" fmla="*/ 6681788 w 6681788"/>
              <a:gd name="connsiteY13" fmla="*/ 1655762 h 1655762"/>
              <a:gd name="connsiteX14" fmla="*/ 6013609 w 6681788"/>
              <a:gd name="connsiteY14" fmla="*/ 1655762 h 1655762"/>
              <a:gd name="connsiteX15" fmla="*/ 5345430 w 6681788"/>
              <a:gd name="connsiteY15" fmla="*/ 1655762 h 1655762"/>
              <a:gd name="connsiteX16" fmla="*/ 4810887 w 6681788"/>
              <a:gd name="connsiteY16" fmla="*/ 1655762 h 1655762"/>
              <a:gd name="connsiteX17" fmla="*/ 4142709 w 6681788"/>
              <a:gd name="connsiteY17" fmla="*/ 1655762 h 1655762"/>
              <a:gd name="connsiteX18" fmla="*/ 3474530 w 6681788"/>
              <a:gd name="connsiteY18" fmla="*/ 1655762 h 1655762"/>
              <a:gd name="connsiteX19" fmla="*/ 2806351 w 6681788"/>
              <a:gd name="connsiteY19" fmla="*/ 1655762 h 1655762"/>
              <a:gd name="connsiteX20" fmla="*/ 2138172 w 6681788"/>
              <a:gd name="connsiteY20" fmla="*/ 1655762 h 1655762"/>
              <a:gd name="connsiteX21" fmla="*/ 1536811 w 6681788"/>
              <a:gd name="connsiteY21" fmla="*/ 1655762 h 1655762"/>
              <a:gd name="connsiteX22" fmla="*/ 801815 w 6681788"/>
              <a:gd name="connsiteY22" fmla="*/ 1655762 h 1655762"/>
              <a:gd name="connsiteX23" fmla="*/ 0 w 6681788"/>
              <a:gd name="connsiteY23" fmla="*/ 1655762 h 1655762"/>
              <a:gd name="connsiteX24" fmla="*/ 0 w 6681788"/>
              <a:gd name="connsiteY24" fmla="*/ 1070726 h 1655762"/>
              <a:gd name="connsiteX25" fmla="*/ 0 w 6681788"/>
              <a:gd name="connsiteY25" fmla="*/ 502248 h 1655762"/>
              <a:gd name="connsiteX26" fmla="*/ 0 w 6681788"/>
              <a:gd name="connsiteY26" fmla="*/ 0 h 165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1788" h="1655762" fill="none" extrusionOk="0">
                <a:moveTo>
                  <a:pt x="0" y="0"/>
                </a:moveTo>
                <a:cubicBezTo>
                  <a:pt x="281848" y="-30480"/>
                  <a:pt x="392070" y="-11857"/>
                  <a:pt x="734997" y="0"/>
                </a:cubicBezTo>
                <a:cubicBezTo>
                  <a:pt x="1077924" y="11857"/>
                  <a:pt x="1009053" y="20647"/>
                  <a:pt x="1202722" y="0"/>
                </a:cubicBezTo>
                <a:cubicBezTo>
                  <a:pt x="1396392" y="-20647"/>
                  <a:pt x="1544836" y="16551"/>
                  <a:pt x="1804083" y="0"/>
                </a:cubicBezTo>
                <a:cubicBezTo>
                  <a:pt x="2063330" y="-16551"/>
                  <a:pt x="2390779" y="33823"/>
                  <a:pt x="2605897" y="0"/>
                </a:cubicBezTo>
                <a:cubicBezTo>
                  <a:pt x="2821015" y="-33823"/>
                  <a:pt x="3119659" y="3167"/>
                  <a:pt x="3274076" y="0"/>
                </a:cubicBezTo>
                <a:cubicBezTo>
                  <a:pt x="3428493" y="-3167"/>
                  <a:pt x="3667726" y="9987"/>
                  <a:pt x="4009073" y="0"/>
                </a:cubicBezTo>
                <a:cubicBezTo>
                  <a:pt x="4350420" y="-9987"/>
                  <a:pt x="4461784" y="-353"/>
                  <a:pt x="4610434" y="0"/>
                </a:cubicBezTo>
                <a:cubicBezTo>
                  <a:pt x="4759084" y="353"/>
                  <a:pt x="5036667" y="-4879"/>
                  <a:pt x="5278613" y="0"/>
                </a:cubicBezTo>
                <a:cubicBezTo>
                  <a:pt x="5520559" y="4879"/>
                  <a:pt x="5848045" y="21876"/>
                  <a:pt x="6080427" y="0"/>
                </a:cubicBezTo>
                <a:cubicBezTo>
                  <a:pt x="6312809" y="-21876"/>
                  <a:pt x="6487050" y="-17975"/>
                  <a:pt x="6681788" y="0"/>
                </a:cubicBezTo>
                <a:cubicBezTo>
                  <a:pt x="6682022" y="128996"/>
                  <a:pt x="6708671" y="400100"/>
                  <a:pt x="6681788" y="568478"/>
                </a:cubicBezTo>
                <a:cubicBezTo>
                  <a:pt x="6654905" y="736856"/>
                  <a:pt x="6683692" y="918549"/>
                  <a:pt x="6681788" y="1087284"/>
                </a:cubicBezTo>
                <a:cubicBezTo>
                  <a:pt x="6679884" y="1256019"/>
                  <a:pt x="6680702" y="1391429"/>
                  <a:pt x="6681788" y="1655762"/>
                </a:cubicBezTo>
                <a:cubicBezTo>
                  <a:pt x="6417358" y="1663457"/>
                  <a:pt x="6340286" y="1663104"/>
                  <a:pt x="6013609" y="1655762"/>
                </a:cubicBezTo>
                <a:cubicBezTo>
                  <a:pt x="5686932" y="1648420"/>
                  <a:pt x="5609494" y="1668984"/>
                  <a:pt x="5345430" y="1655762"/>
                </a:cubicBezTo>
                <a:cubicBezTo>
                  <a:pt x="5081366" y="1642540"/>
                  <a:pt x="5054982" y="1669209"/>
                  <a:pt x="4810887" y="1655762"/>
                </a:cubicBezTo>
                <a:cubicBezTo>
                  <a:pt x="4566792" y="1642315"/>
                  <a:pt x="4411718" y="1666903"/>
                  <a:pt x="4142709" y="1655762"/>
                </a:cubicBezTo>
                <a:cubicBezTo>
                  <a:pt x="3873700" y="1644621"/>
                  <a:pt x="3655920" y="1676022"/>
                  <a:pt x="3474530" y="1655762"/>
                </a:cubicBezTo>
                <a:cubicBezTo>
                  <a:pt x="3293140" y="1635502"/>
                  <a:pt x="2975392" y="1638744"/>
                  <a:pt x="2806351" y="1655762"/>
                </a:cubicBezTo>
                <a:cubicBezTo>
                  <a:pt x="2637310" y="1672780"/>
                  <a:pt x="2395123" y="1626341"/>
                  <a:pt x="2138172" y="1655762"/>
                </a:cubicBezTo>
                <a:cubicBezTo>
                  <a:pt x="1881221" y="1685183"/>
                  <a:pt x="1779885" y="1676971"/>
                  <a:pt x="1536811" y="1655762"/>
                </a:cubicBezTo>
                <a:cubicBezTo>
                  <a:pt x="1293737" y="1634553"/>
                  <a:pt x="1016816" y="1648073"/>
                  <a:pt x="801815" y="1655762"/>
                </a:cubicBezTo>
                <a:cubicBezTo>
                  <a:pt x="586814" y="1663451"/>
                  <a:pt x="366772" y="1634007"/>
                  <a:pt x="0" y="1655762"/>
                </a:cubicBezTo>
                <a:cubicBezTo>
                  <a:pt x="-3180" y="1402033"/>
                  <a:pt x="-29154" y="1334193"/>
                  <a:pt x="0" y="1070726"/>
                </a:cubicBezTo>
                <a:cubicBezTo>
                  <a:pt x="29154" y="807259"/>
                  <a:pt x="711" y="727830"/>
                  <a:pt x="0" y="502248"/>
                </a:cubicBezTo>
                <a:cubicBezTo>
                  <a:pt x="-711" y="276666"/>
                  <a:pt x="-13684" y="202567"/>
                  <a:pt x="0" y="0"/>
                </a:cubicBezTo>
                <a:close/>
              </a:path>
              <a:path w="6681788" h="1655762" stroke="0" extrusionOk="0">
                <a:moveTo>
                  <a:pt x="0" y="0"/>
                </a:moveTo>
                <a:cubicBezTo>
                  <a:pt x="158198" y="-27852"/>
                  <a:pt x="375272" y="-12188"/>
                  <a:pt x="601361" y="0"/>
                </a:cubicBezTo>
                <a:cubicBezTo>
                  <a:pt x="827450" y="12188"/>
                  <a:pt x="893463" y="19465"/>
                  <a:pt x="1069086" y="0"/>
                </a:cubicBezTo>
                <a:cubicBezTo>
                  <a:pt x="1244709" y="-19465"/>
                  <a:pt x="1594377" y="35620"/>
                  <a:pt x="1870901" y="0"/>
                </a:cubicBezTo>
                <a:cubicBezTo>
                  <a:pt x="2147425" y="-35620"/>
                  <a:pt x="2337782" y="15655"/>
                  <a:pt x="2472262" y="0"/>
                </a:cubicBezTo>
                <a:cubicBezTo>
                  <a:pt x="2606742" y="-15655"/>
                  <a:pt x="2855113" y="-6595"/>
                  <a:pt x="3073622" y="0"/>
                </a:cubicBezTo>
                <a:cubicBezTo>
                  <a:pt x="3292131" y="6595"/>
                  <a:pt x="3686901" y="8354"/>
                  <a:pt x="3875437" y="0"/>
                </a:cubicBezTo>
                <a:cubicBezTo>
                  <a:pt x="4063973" y="-8354"/>
                  <a:pt x="4178821" y="-22438"/>
                  <a:pt x="4409980" y="0"/>
                </a:cubicBezTo>
                <a:cubicBezTo>
                  <a:pt x="4641139" y="22438"/>
                  <a:pt x="4838830" y="33924"/>
                  <a:pt x="5211795" y="0"/>
                </a:cubicBezTo>
                <a:cubicBezTo>
                  <a:pt x="5584760" y="-33924"/>
                  <a:pt x="5616548" y="-24493"/>
                  <a:pt x="6013609" y="0"/>
                </a:cubicBezTo>
                <a:cubicBezTo>
                  <a:pt x="6410670" y="24493"/>
                  <a:pt x="6530430" y="27436"/>
                  <a:pt x="6681788" y="0"/>
                </a:cubicBezTo>
                <a:cubicBezTo>
                  <a:pt x="6681351" y="220641"/>
                  <a:pt x="6657098" y="456920"/>
                  <a:pt x="6681788" y="585036"/>
                </a:cubicBezTo>
                <a:cubicBezTo>
                  <a:pt x="6706478" y="713152"/>
                  <a:pt x="6709185" y="925819"/>
                  <a:pt x="6681788" y="1153514"/>
                </a:cubicBezTo>
                <a:cubicBezTo>
                  <a:pt x="6654391" y="1381209"/>
                  <a:pt x="6658447" y="1408916"/>
                  <a:pt x="6681788" y="1655762"/>
                </a:cubicBezTo>
                <a:cubicBezTo>
                  <a:pt x="6464055" y="1647806"/>
                  <a:pt x="6234996" y="1683968"/>
                  <a:pt x="6013609" y="1655762"/>
                </a:cubicBezTo>
                <a:cubicBezTo>
                  <a:pt x="5792222" y="1627556"/>
                  <a:pt x="5742219" y="1643628"/>
                  <a:pt x="5479066" y="1655762"/>
                </a:cubicBezTo>
                <a:cubicBezTo>
                  <a:pt x="5215913" y="1667896"/>
                  <a:pt x="4948582" y="1650213"/>
                  <a:pt x="4810887" y="1655762"/>
                </a:cubicBezTo>
                <a:cubicBezTo>
                  <a:pt x="4673192" y="1661311"/>
                  <a:pt x="4352299" y="1693547"/>
                  <a:pt x="4009073" y="1655762"/>
                </a:cubicBezTo>
                <a:cubicBezTo>
                  <a:pt x="3665847" y="1617977"/>
                  <a:pt x="3668327" y="1644451"/>
                  <a:pt x="3340894" y="1655762"/>
                </a:cubicBezTo>
                <a:cubicBezTo>
                  <a:pt x="3013461" y="1667073"/>
                  <a:pt x="3026558" y="1648578"/>
                  <a:pt x="2873169" y="1655762"/>
                </a:cubicBezTo>
                <a:cubicBezTo>
                  <a:pt x="2719780" y="1662946"/>
                  <a:pt x="2566429" y="1653159"/>
                  <a:pt x="2338626" y="1655762"/>
                </a:cubicBezTo>
                <a:cubicBezTo>
                  <a:pt x="2110823" y="1658365"/>
                  <a:pt x="1893919" y="1671029"/>
                  <a:pt x="1536811" y="1655762"/>
                </a:cubicBezTo>
                <a:cubicBezTo>
                  <a:pt x="1179704" y="1640495"/>
                  <a:pt x="1158122" y="1649156"/>
                  <a:pt x="868632" y="1655762"/>
                </a:cubicBezTo>
                <a:cubicBezTo>
                  <a:pt x="579142" y="1662368"/>
                  <a:pt x="359310" y="1637641"/>
                  <a:pt x="0" y="1655762"/>
                </a:cubicBezTo>
                <a:cubicBezTo>
                  <a:pt x="-13878" y="1437659"/>
                  <a:pt x="3922" y="1318853"/>
                  <a:pt x="0" y="1103841"/>
                </a:cubicBezTo>
                <a:cubicBezTo>
                  <a:pt x="-3922" y="888829"/>
                  <a:pt x="15435" y="823688"/>
                  <a:pt x="0" y="601594"/>
                </a:cubicBezTo>
                <a:cubicBezTo>
                  <a:pt x="-15435" y="379500"/>
                  <a:pt x="-4738" y="273875"/>
                  <a:pt x="0" y="0"/>
                </a:cubicBezTo>
                <a:close/>
              </a:path>
            </a:pathLst>
          </a:custGeom>
          <a:solidFill>
            <a:schemeClr val="bg1"/>
          </a:solidFill>
          <a:ln w="57150">
            <a:solidFill>
              <a:srgbClr val="FEED86"/>
            </a:solidFill>
            <a:extLst>
              <a:ext uri="{C807C97D-BFC1-408E-A445-0C87EB9F89A2}">
                <ask:lineSketchStyleProps xmlns:ask="http://schemas.microsoft.com/office/drawing/2018/sketchyshapes" sd="1219033472">
                  <ask:type>
                    <ask:lineSketchFreehand/>
                  </ask:type>
                </ask:lineSketchStyleProps>
              </a:ext>
            </a:extLst>
          </a:ln>
        </p:spPr>
        <p:txBody>
          <a:bodyPr anchor="ctr">
            <a:normAutofit/>
          </a:bodyPr>
          <a:lstStyle/>
          <a:p>
            <a:pPr algn="l">
              <a:lnSpc>
                <a:spcPct val="150000"/>
              </a:lnSpc>
            </a:pPr>
            <a:r>
              <a:rPr lang="nl-NL" sz="1800" dirty="0">
                <a:latin typeface="Gotham Light" panose="02000603030000020004" pitchFamily="2" charset="77"/>
                <a:ea typeface="Arial" charset="0"/>
                <a:cs typeface="Arial" charset="0"/>
              </a:rPr>
              <a:t>NAAM:</a:t>
            </a:r>
          </a:p>
          <a:p>
            <a:pPr algn="l">
              <a:lnSpc>
                <a:spcPct val="150000"/>
              </a:lnSpc>
            </a:pPr>
            <a:r>
              <a:rPr lang="nl-NL" sz="1800" dirty="0">
                <a:latin typeface="Gotham Light" panose="02000603030000020004" pitchFamily="2" charset="77"/>
                <a:ea typeface="Arial" charset="0"/>
                <a:cs typeface="Arial" charset="0"/>
              </a:rPr>
              <a:t>ORGANISATIE:</a:t>
            </a:r>
          </a:p>
          <a:p>
            <a:pPr algn="l">
              <a:lnSpc>
                <a:spcPct val="150000"/>
              </a:lnSpc>
            </a:pPr>
            <a:r>
              <a:rPr lang="nl-NL" sz="1800" dirty="0">
                <a:latin typeface="Gotham Light" panose="02000603030000020004" pitchFamily="2" charset="77"/>
                <a:ea typeface="Arial" charset="0"/>
                <a:cs typeface="Arial" charset="0"/>
              </a:rPr>
              <a:t>DATUM:</a:t>
            </a:r>
          </a:p>
        </p:txBody>
      </p:sp>
      <p:cxnSp>
        <p:nvCxnSpPr>
          <p:cNvPr id="5" name="Rechte verbindingslijn 4">
            <a:extLst>
              <a:ext uri="{FF2B5EF4-FFF2-40B4-BE49-F238E27FC236}">
                <a16:creationId xmlns:a16="http://schemas.microsoft.com/office/drawing/2014/main" id="{292E5B11-BF00-B542-9DA3-3F9B0144CBD6}"/>
              </a:ext>
            </a:extLst>
          </p:cNvPr>
          <p:cNvCxnSpPr/>
          <p:nvPr/>
        </p:nvCxnSpPr>
        <p:spPr>
          <a:xfrm>
            <a:off x="4281486" y="2317750"/>
            <a:ext cx="36290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tekening&#10;&#10;Automatisch gegenereerde beschrijving">
            <a:extLst>
              <a:ext uri="{FF2B5EF4-FFF2-40B4-BE49-F238E27FC236}">
                <a16:creationId xmlns:a16="http://schemas.microsoft.com/office/drawing/2014/main" id="{3102A185-B24D-9B40-A978-EB3E718F374B}"/>
              </a:ext>
            </a:extLst>
          </p:cNvPr>
          <p:cNvPicPr>
            <a:picLocks noChangeAspect="1"/>
          </p:cNvPicPr>
          <p:nvPr/>
        </p:nvPicPr>
        <p:blipFill>
          <a:blip r:embed="rId4"/>
          <a:stretch>
            <a:fillRect/>
          </a:stretch>
        </p:blipFill>
        <p:spPr>
          <a:xfrm>
            <a:off x="5251571" y="2536949"/>
            <a:ext cx="1688857" cy="1688857"/>
          </a:xfrm>
          <a:prstGeom prst="rect">
            <a:avLst/>
          </a:prstGeom>
        </p:spPr>
      </p:pic>
    </p:spTree>
    <p:extLst>
      <p:ext uri="{BB962C8B-B14F-4D97-AF65-F5344CB8AC3E}">
        <p14:creationId xmlns:p14="http://schemas.microsoft.com/office/powerpoint/2010/main" val="33503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SCOPE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4" y="0"/>
            <a:ext cx="11878055" cy="6858000"/>
            <a:chOff x="4" y="0"/>
            <a:chExt cx="11878055"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4" y="936171"/>
              <a:ext cx="359821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6" y="1037863"/>
              <a:ext cx="359821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2" name="Tijdelijke aanduiding voor inhoud 2">
            <a:extLst>
              <a:ext uri="{FF2B5EF4-FFF2-40B4-BE49-F238E27FC236}">
                <a16:creationId xmlns:a16="http://schemas.microsoft.com/office/drawing/2014/main" id="{6B739A21-F469-4249-9C28-078FDD776FD0}"/>
              </a:ext>
            </a:extLst>
          </p:cNvPr>
          <p:cNvSpPr>
            <a:spLocks noGrp="1"/>
          </p:cNvSpPr>
          <p:nvPr>
            <p:ph idx="1"/>
          </p:nvPr>
        </p:nvSpPr>
        <p:spPr>
          <a:xfrm>
            <a:off x="1258387" y="1308925"/>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Schrijf hier je scope.</a:t>
            </a:r>
          </a:p>
          <a:p>
            <a:pPr marL="0" indent="0" algn="just">
              <a:buNone/>
            </a:pPr>
            <a:endParaRPr lang="nl-NL" sz="1800" dirty="0">
              <a:latin typeface="Gotham Light" panose="02000603030000020004" pitchFamily="2" charset="77"/>
              <a:ea typeface="Arial" charset="0"/>
              <a:cs typeface="Arial" charset="0"/>
            </a:endParaRPr>
          </a:p>
        </p:txBody>
      </p:sp>
      <p:pic>
        <p:nvPicPr>
          <p:cNvPr id="13" name="Afbeelding 12" descr="Afbeelding met spel&#10;&#10;Automatisch gegenereerde beschrijving">
            <a:extLst>
              <a:ext uri="{FF2B5EF4-FFF2-40B4-BE49-F238E27FC236}">
                <a16:creationId xmlns:a16="http://schemas.microsoft.com/office/drawing/2014/main" id="{EAF19411-107A-C746-8867-C5A3A3FE75E0}"/>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398681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SIPOC</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4" y="0"/>
            <a:ext cx="11878055" cy="6858000"/>
            <a:chOff x="4" y="0"/>
            <a:chExt cx="11878055"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4" y="936171"/>
              <a:ext cx="359821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6" y="1037863"/>
              <a:ext cx="359821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2" name="Tijdelijke aanduiding voor inhoud 2">
            <a:extLst>
              <a:ext uri="{FF2B5EF4-FFF2-40B4-BE49-F238E27FC236}">
                <a16:creationId xmlns:a16="http://schemas.microsoft.com/office/drawing/2014/main" id="{F06FC494-B8BC-0F4E-9366-7928700B7708}"/>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Voeg hier foto’s van de SIPOC toe.</a:t>
            </a:r>
          </a:p>
          <a:p>
            <a:pPr marL="0" indent="0" algn="just">
              <a:buNone/>
            </a:pPr>
            <a:endParaRPr lang="nl-NL" sz="1800" dirty="0">
              <a:latin typeface="Gotham Light" panose="02000603030000020004" pitchFamily="2" charset="77"/>
              <a:ea typeface="Arial" charset="0"/>
              <a:cs typeface="Arial" charset="0"/>
            </a:endParaRPr>
          </a:p>
        </p:txBody>
      </p:sp>
      <p:pic>
        <p:nvPicPr>
          <p:cNvPr id="13" name="Afbeelding 12" descr="Afbeelding met spel&#10;&#10;Automatisch gegenereerde beschrijving">
            <a:extLst>
              <a:ext uri="{FF2B5EF4-FFF2-40B4-BE49-F238E27FC236}">
                <a16:creationId xmlns:a16="http://schemas.microsoft.com/office/drawing/2014/main" id="{8CB4FB60-3775-7E43-9E6F-AF4EE1441723}"/>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406403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DE GEWENSTE SITUATIE BEPALEN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688680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7" y="1037861"/>
              <a:ext cx="6887681"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5" name="Tijdelijke aanduiding voor inhoud 2">
            <a:extLst>
              <a:ext uri="{FF2B5EF4-FFF2-40B4-BE49-F238E27FC236}">
                <a16:creationId xmlns:a16="http://schemas.microsoft.com/office/drawing/2014/main" id="{CA679091-33D8-984B-9E1C-5318CF70FA9C}"/>
              </a:ext>
            </a:extLst>
          </p:cNvPr>
          <p:cNvSpPr>
            <a:spLocks noGrp="1"/>
          </p:cNvSpPr>
          <p:nvPr>
            <p:ph idx="1"/>
          </p:nvPr>
        </p:nvSpPr>
        <p:spPr>
          <a:xfrm>
            <a:off x="1258387" y="1319530"/>
            <a:ext cx="9495650" cy="4351338"/>
          </a:xfrm>
        </p:spPr>
        <p:txBody>
          <a:bodyPr>
            <a:normAutofit/>
          </a:bodyPr>
          <a:lstStyle/>
          <a:p>
            <a:pPr marL="0" indent="0">
              <a:buSzPct val="60000"/>
              <a:buNone/>
            </a:pPr>
            <a:r>
              <a:rPr lang="nl-NL" sz="1600" dirty="0">
                <a:latin typeface="Gotham Light" panose="02000603030000020004" pitchFamily="2" charset="77"/>
                <a:ea typeface="Arial" charset="0"/>
                <a:cs typeface="Arial" charset="0"/>
              </a:rPr>
              <a:t>Definieer de klant én de klantwensen. Je weet pas wat je moet opleveren, als je weet wat de verwachtingen zijn. Je weet pas wat verspilling is, als je weet wat de klantwaarde is. Uiteindelijk kan je met deze informatie je projectdoelstelling (‘Y’) formuleren.</a:t>
            </a:r>
          </a:p>
          <a:p>
            <a:pPr marL="0" indent="0">
              <a:buSzPct val="60000"/>
              <a:buNone/>
            </a:pPr>
            <a:endParaRPr lang="nl-NL" sz="1600" dirty="0">
              <a:latin typeface="Gotham Light" panose="02000603030000020004" pitchFamily="2" charset="77"/>
              <a:ea typeface="Arial" charset="0"/>
              <a:cs typeface="Arial" charset="0"/>
            </a:endParaRPr>
          </a:p>
          <a:p>
            <a:pPr marL="0" indent="0">
              <a:buSzPct val="60000"/>
              <a:buNone/>
            </a:pPr>
            <a:r>
              <a:rPr lang="nl-NL" sz="1600" dirty="0">
                <a:latin typeface="Gotham Light" panose="02000603030000020004" pitchFamily="2" charset="77"/>
                <a:ea typeface="Arial" charset="0"/>
                <a:cs typeface="Arial" charset="0"/>
              </a:rPr>
              <a:t>Beantwoorde de volgende vragen:</a:t>
            </a:r>
          </a:p>
          <a:p>
            <a:pPr>
              <a:buSzPct val="60000"/>
              <a:buFont typeface=".Lucida Grande UI Regular"/>
              <a:buChar char="◆"/>
            </a:pPr>
            <a:r>
              <a:rPr lang="nl-NL" sz="1600" dirty="0">
                <a:latin typeface="Gotham Light" panose="02000603030000020004" pitchFamily="2" charset="77"/>
                <a:ea typeface="Arial" charset="0"/>
                <a:cs typeface="Arial" charset="0"/>
              </a:rPr>
              <a:t>Wie ontvangt de output van het proces? Zijn er klantgroepen te onderscheiden (misschien moet je de scope nog verder aanpassen).</a:t>
            </a:r>
          </a:p>
          <a:p>
            <a:pPr>
              <a:buSzPct val="60000"/>
              <a:buFont typeface=".Lucida Grande UI Regular"/>
              <a:buChar char="◆"/>
            </a:pPr>
            <a:r>
              <a:rPr lang="nl-NL" sz="1600" dirty="0">
                <a:latin typeface="Gotham Light" panose="02000603030000020004" pitchFamily="2" charset="77"/>
                <a:ea typeface="Arial" charset="0"/>
                <a:cs typeface="Arial" charset="0"/>
              </a:rPr>
              <a:t>Welke eisen stellen deze klanten aan de output? Probeer dit zo specifiek mogelijk te maken, door middel van een CTQ-boom bijvoorbeeld.</a:t>
            </a:r>
          </a:p>
          <a:p>
            <a:pPr>
              <a:buSzPct val="60000"/>
              <a:buFont typeface=".Lucida Grande UI Regular"/>
              <a:buChar char="◆"/>
            </a:pPr>
            <a:r>
              <a:rPr lang="nl-NL" sz="1600" dirty="0">
                <a:latin typeface="Gotham Light" panose="02000603030000020004" pitchFamily="2" charset="77"/>
                <a:ea typeface="Arial" charset="0"/>
                <a:cs typeface="Arial" charset="0"/>
              </a:rPr>
              <a:t>Wat is de eerste klantbehoefte waar jij je in de project op gaat richten? Misschien zijn er meerdere klantbehoeften die nu nog niet worden ingevuld. Een kano-analyse kan daarbij helpen.</a:t>
            </a:r>
          </a:p>
          <a:p>
            <a:pPr marL="0" indent="0">
              <a:buNone/>
            </a:pPr>
            <a:endParaRPr lang="nl-NL" sz="1600" i="1" dirty="0">
              <a:latin typeface="Arial" charset="0"/>
              <a:ea typeface="Arial" charset="0"/>
              <a:cs typeface="Arial" charset="0"/>
            </a:endParaRPr>
          </a:p>
          <a:p>
            <a:pPr marL="0" indent="0">
              <a:buNone/>
            </a:pPr>
            <a:endParaRPr lang="nl-NL" sz="1600" i="1" dirty="0">
              <a:latin typeface="Gotham ExtraLight" charset="0"/>
              <a:ea typeface="Gotham ExtraLight" charset="0"/>
              <a:cs typeface="Gotham ExtraLight" charset="0"/>
            </a:endParaRPr>
          </a:p>
        </p:txBody>
      </p:sp>
      <p:pic>
        <p:nvPicPr>
          <p:cNvPr id="16" name="Afbeelding 15" descr="Afbeelding met tekening&#10;&#10;Automatisch gegenereerde beschrijving">
            <a:extLst>
              <a:ext uri="{FF2B5EF4-FFF2-40B4-BE49-F238E27FC236}">
                <a16:creationId xmlns:a16="http://schemas.microsoft.com/office/drawing/2014/main" id="{C54E2723-083C-7C47-B190-B5AAF1A836C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423921" y="4737741"/>
            <a:ext cx="2105526" cy="1579145"/>
          </a:xfrm>
          <a:prstGeom prst="rect">
            <a:avLst/>
          </a:prstGeom>
        </p:spPr>
      </p:pic>
    </p:spTree>
    <p:extLst>
      <p:ext uri="{BB962C8B-B14F-4D97-AF65-F5344CB8AC3E}">
        <p14:creationId xmlns:p14="http://schemas.microsoft.com/office/powerpoint/2010/main" val="428162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DE GEWENSTE SITUATIE BEPALEN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688680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7" y="1037861"/>
              <a:ext cx="6887681"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3" name="Tijdelijke aanduiding voor inhoud 2">
            <a:extLst>
              <a:ext uri="{FF2B5EF4-FFF2-40B4-BE49-F238E27FC236}">
                <a16:creationId xmlns:a16="http://schemas.microsoft.com/office/drawing/2014/main" id="{56B320B9-02AB-5A41-8CC6-0FEF54FADAF0}"/>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Vul hier je bevindingen in.</a:t>
            </a:r>
            <a:endParaRPr lang="nl-NL" sz="1800" dirty="0">
              <a:solidFill>
                <a:schemeClr val="bg1">
                  <a:lumMod val="50000"/>
                </a:schemeClr>
              </a:solidFill>
              <a:latin typeface="Gotham Light" panose="02000603030000020004" pitchFamily="2" charset="77"/>
              <a:ea typeface="Arial" charset="0"/>
              <a:cs typeface="Arial" charset="0"/>
            </a:endParaRPr>
          </a:p>
        </p:txBody>
      </p:sp>
      <p:pic>
        <p:nvPicPr>
          <p:cNvPr id="14" name="Afbeelding 13" descr="Afbeelding met spel&#10;&#10;Automatisch gegenereerde beschrijving">
            <a:extLst>
              <a:ext uri="{FF2B5EF4-FFF2-40B4-BE49-F238E27FC236}">
                <a16:creationId xmlns:a16="http://schemas.microsoft.com/office/drawing/2014/main" id="{CE7BE15C-0847-C44C-A9E1-3CF13EF27B03}"/>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9801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DE GEWENSTE SITUATIE BEPALEN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688680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7" y="1037861"/>
              <a:ext cx="6887681"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3" name="Tijdelijke aanduiding voor inhoud 2">
            <a:extLst>
              <a:ext uri="{FF2B5EF4-FFF2-40B4-BE49-F238E27FC236}">
                <a16:creationId xmlns:a16="http://schemas.microsoft.com/office/drawing/2014/main" id="{56B320B9-02AB-5A41-8CC6-0FEF54FADAF0}"/>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Voeg hier eventueel foto’s van CTQ-boom, kano-analyse of andere gebruikte tools toe.</a:t>
            </a:r>
            <a:endParaRPr lang="nl-NL" sz="1800" dirty="0">
              <a:solidFill>
                <a:schemeClr val="bg1">
                  <a:lumMod val="50000"/>
                </a:schemeClr>
              </a:solidFill>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140475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PROJECTDOELSTELLING</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74920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8" y="1037863"/>
              <a:ext cx="5747649"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4" name="Tijdelijke aanduiding voor inhoud 2">
            <a:extLst>
              <a:ext uri="{FF2B5EF4-FFF2-40B4-BE49-F238E27FC236}">
                <a16:creationId xmlns:a16="http://schemas.microsoft.com/office/drawing/2014/main" id="{441387BE-CD4A-D849-A10B-827CDBE9C706}"/>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Beschrijf hier op basis van je bevindingen je SMART-projectdoelstelling.</a:t>
            </a:r>
            <a:endParaRPr lang="nl-NL" sz="1800" dirty="0">
              <a:solidFill>
                <a:schemeClr val="bg1">
                  <a:lumMod val="50000"/>
                </a:schemeClr>
              </a:solidFill>
              <a:latin typeface="Gotham Light" panose="02000603030000020004" pitchFamily="2" charset="77"/>
              <a:ea typeface="Arial" charset="0"/>
              <a:cs typeface="Arial" charset="0"/>
            </a:endParaRPr>
          </a:p>
        </p:txBody>
      </p:sp>
      <p:pic>
        <p:nvPicPr>
          <p:cNvPr id="15" name="Afbeelding 14" descr="Afbeelding met spel&#10;&#10;Automatisch gegenereerde beschrijving">
            <a:extLst>
              <a:ext uri="{FF2B5EF4-FFF2-40B4-BE49-F238E27FC236}">
                <a16:creationId xmlns:a16="http://schemas.microsoft.com/office/drawing/2014/main" id="{DFACD51F-F112-A243-BCDF-FFE456812879}"/>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33258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DRAAGVLAK CREËREN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54577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9" y="1037863"/>
              <a:ext cx="5545768"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6" name="Rechthoek 15">
            <a:extLst>
              <a:ext uri="{FF2B5EF4-FFF2-40B4-BE49-F238E27FC236}">
                <a16:creationId xmlns:a16="http://schemas.microsoft.com/office/drawing/2014/main" id="{406DD3B7-CBD0-E34E-8DE5-7BBF5354D877}"/>
              </a:ext>
            </a:extLst>
          </p:cNvPr>
          <p:cNvSpPr/>
          <p:nvPr/>
        </p:nvSpPr>
        <p:spPr>
          <a:xfrm>
            <a:off x="1258387" y="1344289"/>
            <a:ext cx="9372600" cy="2923877"/>
          </a:xfrm>
          <a:prstGeom prst="rect">
            <a:avLst/>
          </a:prstGeom>
        </p:spPr>
        <p:txBody>
          <a:bodyPr wrap="square">
            <a:spAutoFit/>
          </a:bodyPr>
          <a:lstStyle/>
          <a:p>
            <a:pPr algn="just"/>
            <a:r>
              <a:rPr lang="nl-NL" sz="1600" dirty="0">
                <a:latin typeface="Gotham Light" panose="02000603030000020004" pitchFamily="2" charset="77"/>
                <a:ea typeface="Arial" charset="0"/>
                <a:cs typeface="Arial" charset="0"/>
              </a:rPr>
              <a:t>Om een project te laten slagen, moet je je stakeholders vanaf het begin betrekken en draagvlak creëren. Het is handig om hier goed over na te denken.</a:t>
            </a:r>
          </a:p>
          <a:p>
            <a:pPr algn="just"/>
            <a:endParaRPr lang="nl-NL" sz="1600" dirty="0">
              <a:latin typeface="Gotham Light" panose="02000603030000020004" pitchFamily="2" charset="77"/>
              <a:ea typeface="Arial" charset="0"/>
              <a:cs typeface="Arial" charset="0"/>
            </a:endParaRPr>
          </a:p>
          <a:p>
            <a:pPr algn="just">
              <a:lnSpc>
                <a:spcPct val="150000"/>
              </a:lnSpc>
            </a:pPr>
            <a:r>
              <a:rPr lang="nl-NL" sz="1600" dirty="0">
                <a:latin typeface="Gotham Light" panose="02000603030000020004" pitchFamily="2" charset="77"/>
                <a:ea typeface="Arial" charset="0"/>
                <a:cs typeface="Arial" charset="0"/>
              </a:rPr>
              <a:t>Beantwoord de volgende vragen:</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Welke stakeholders zijn er? Heb je een stakeholderanalyse gedaan?</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er een communicatieplan gemaakt? </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Hoe zorg je dat je vinger aan de pols houdt op dit vlak? </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een kick off georganiseerd?</a:t>
            </a:r>
          </a:p>
          <a:p>
            <a:endParaRPr lang="nl-NL" sz="1600" dirty="0">
              <a:latin typeface="Gotham Light" panose="02000603030000020004" pitchFamily="2" charset="77"/>
              <a:ea typeface="Arial" charset="0"/>
              <a:cs typeface="Arial" charset="0"/>
            </a:endParaRPr>
          </a:p>
        </p:txBody>
      </p:sp>
      <p:pic>
        <p:nvPicPr>
          <p:cNvPr id="23" name="Afbeelding 22" descr="Afbeelding met klok&#10;&#10;Automatisch gegenereerde beschrijving">
            <a:extLst>
              <a:ext uri="{FF2B5EF4-FFF2-40B4-BE49-F238E27FC236}">
                <a16:creationId xmlns:a16="http://schemas.microsoft.com/office/drawing/2014/main" id="{EABEAAE0-2B82-004C-8057-A58B183FA16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582988" y="3900264"/>
            <a:ext cx="3263900" cy="2447925"/>
          </a:xfrm>
          <a:prstGeom prst="rect">
            <a:avLst/>
          </a:prstGeom>
        </p:spPr>
      </p:pic>
    </p:spTree>
    <p:extLst>
      <p:ext uri="{BB962C8B-B14F-4D97-AF65-F5344CB8AC3E}">
        <p14:creationId xmlns:p14="http://schemas.microsoft.com/office/powerpoint/2010/main" val="2851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DRAAGVLAK CREËREN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54577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9" y="1037863"/>
              <a:ext cx="5545768"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1" name="Tijdelijke aanduiding voor inhoud 2">
            <a:extLst>
              <a:ext uri="{FF2B5EF4-FFF2-40B4-BE49-F238E27FC236}">
                <a16:creationId xmlns:a16="http://schemas.microsoft.com/office/drawing/2014/main" id="{065EA3BF-7E48-D546-AC72-552F79E78298}"/>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Beschrijf hier hoe je draagvlak gaat creëren.</a:t>
            </a:r>
            <a:endParaRPr lang="nl-NL" sz="1800" dirty="0">
              <a:solidFill>
                <a:schemeClr val="bg1">
                  <a:lumMod val="50000"/>
                </a:schemeClr>
              </a:solidFill>
              <a:latin typeface="Gotham Light" panose="02000603030000020004" pitchFamily="2" charset="77"/>
              <a:ea typeface="Arial" charset="0"/>
              <a:cs typeface="Arial" charset="0"/>
            </a:endParaRPr>
          </a:p>
        </p:txBody>
      </p:sp>
      <p:pic>
        <p:nvPicPr>
          <p:cNvPr id="12" name="Afbeelding 11" descr="Afbeelding met spel&#10;&#10;Automatisch gegenereerde beschrijving">
            <a:extLst>
              <a:ext uri="{FF2B5EF4-FFF2-40B4-BE49-F238E27FC236}">
                <a16:creationId xmlns:a16="http://schemas.microsoft.com/office/drawing/2014/main" id="{54B21702-53E6-7243-A0E9-4605FAFB44BE}"/>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55017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DRAAGVLAK CREËREN</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54577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9" y="1037863"/>
              <a:ext cx="5545768"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1" name="Tijdelijke aanduiding voor inhoud 2">
            <a:extLst>
              <a:ext uri="{FF2B5EF4-FFF2-40B4-BE49-F238E27FC236}">
                <a16:creationId xmlns:a16="http://schemas.microsoft.com/office/drawing/2014/main" id="{065EA3BF-7E48-D546-AC72-552F79E78298}"/>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Voeg hier eventueel foto’s van de kick off, je stakeholderanalyse of je communicatieplan toe.</a:t>
            </a:r>
          </a:p>
        </p:txBody>
      </p:sp>
    </p:spTree>
    <p:extLst>
      <p:ext uri="{BB962C8B-B14F-4D97-AF65-F5344CB8AC3E}">
        <p14:creationId xmlns:p14="http://schemas.microsoft.com/office/powerpoint/2010/main" val="367600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PROJECT CHARTER</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0"/>
            <a:ext cx="11878054" cy="6858000"/>
            <a:chOff x="5" y="0"/>
            <a:chExt cx="11878054"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13013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9" y="1037863"/>
              <a:ext cx="513013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4" name="Rechthoek 13">
            <a:extLst>
              <a:ext uri="{FF2B5EF4-FFF2-40B4-BE49-F238E27FC236}">
                <a16:creationId xmlns:a16="http://schemas.microsoft.com/office/drawing/2014/main" id="{43A29CEC-420B-694F-9759-E8B390EBC339}"/>
              </a:ext>
            </a:extLst>
          </p:cNvPr>
          <p:cNvSpPr/>
          <p:nvPr/>
        </p:nvSpPr>
        <p:spPr>
          <a:xfrm>
            <a:off x="1258387" y="1322471"/>
            <a:ext cx="9372600" cy="4739759"/>
          </a:xfrm>
          <a:prstGeom prst="rect">
            <a:avLst/>
          </a:prstGeom>
        </p:spPr>
        <p:txBody>
          <a:bodyPr wrap="square">
            <a:spAutoFit/>
          </a:bodyPr>
          <a:lstStyle/>
          <a:p>
            <a:pPr algn="just"/>
            <a:r>
              <a:rPr lang="nl-NL" sz="1600" dirty="0">
                <a:latin typeface="Gotham Light" panose="02000603030000020004" pitchFamily="2" charset="77"/>
                <a:ea typeface="Arial" charset="0"/>
                <a:cs typeface="Arial" charset="0"/>
              </a:rPr>
              <a:t>Leg alle verzamelde informatie vast op 1 A4: de project charter. </a:t>
            </a:r>
          </a:p>
          <a:p>
            <a:pPr algn="just">
              <a:lnSpc>
                <a:spcPct val="150000"/>
              </a:lnSpc>
            </a:pPr>
            <a:endParaRPr lang="nl-NL" sz="1600" dirty="0">
              <a:latin typeface="Gotham Light" panose="02000603030000020004" pitchFamily="2" charset="77"/>
              <a:ea typeface="Arial" charset="0"/>
              <a:cs typeface="Arial" charset="0"/>
            </a:endParaRPr>
          </a:p>
          <a:p>
            <a:pPr algn="just">
              <a:lnSpc>
                <a:spcPct val="150000"/>
              </a:lnSpc>
              <a:buSzPct val="60000"/>
            </a:pPr>
            <a:r>
              <a:rPr lang="nl-NL" sz="1600" dirty="0">
                <a:latin typeface="Gotham Light" panose="02000603030000020004" pitchFamily="2" charset="77"/>
                <a:ea typeface="Arial" charset="0"/>
                <a:cs typeface="Arial" charset="0"/>
              </a:rPr>
              <a:t>Het volgende moet minimaal in een project charter staan:</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Probleemstelling</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Scope</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Projectdoelstelling</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Team</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Planning op hoofdlijnen</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Proceseigenaar</a:t>
            </a:r>
          </a:p>
          <a:p>
            <a:pPr marL="285750" indent="-285750" algn="just">
              <a:lnSpc>
                <a:spcPct val="150000"/>
              </a:lnSpc>
              <a:buClr>
                <a:schemeClr val="tx1"/>
              </a:buClr>
              <a:buSzPct val="60000"/>
              <a:buFont typeface=".Lucida Grande UI Regular"/>
              <a:buChar char="◆"/>
            </a:pPr>
            <a:r>
              <a:rPr lang="nl-NL" sz="1600" dirty="0">
                <a:latin typeface="Gotham Light" panose="02000603030000020004" pitchFamily="2" charset="77"/>
                <a:ea typeface="Arial" charset="0"/>
                <a:cs typeface="Arial" charset="0"/>
              </a:rPr>
              <a:t>Opdrachtgever </a:t>
            </a:r>
          </a:p>
          <a:p>
            <a:pPr marL="232178" indent="-232178" algn="just">
              <a:buClr>
                <a:srgbClr val="FFEC86"/>
              </a:buClr>
              <a:buFont typeface="LucidaGrande" charset="0"/>
              <a:buChar char="◆"/>
            </a:pPr>
            <a:endParaRPr lang="nl-NL" dirty="0">
              <a:latin typeface="Arial" charset="0"/>
              <a:ea typeface="Arial" charset="0"/>
              <a:cs typeface="Arial" charset="0"/>
            </a:endParaRPr>
          </a:p>
          <a:p>
            <a:pPr marL="232178" indent="-232178" algn="just">
              <a:buClr>
                <a:srgbClr val="FFEC86"/>
              </a:buClr>
              <a:buFont typeface="LucidaGrande" charset="0"/>
              <a:buChar char="◆"/>
            </a:pPr>
            <a:endParaRPr lang="nl-NL" dirty="0">
              <a:latin typeface="Arial" charset="0"/>
              <a:ea typeface="Arial" charset="0"/>
              <a:cs typeface="Arial" charset="0"/>
            </a:endParaRPr>
          </a:p>
          <a:p>
            <a:pPr marL="232178" indent="-232178" algn="just">
              <a:buClr>
                <a:srgbClr val="FFEC86"/>
              </a:buClr>
              <a:buFont typeface="LucidaGrande" charset="0"/>
              <a:buChar char="◆"/>
            </a:pPr>
            <a:endParaRPr lang="nl-NL" dirty="0">
              <a:latin typeface="Arial" charset="0"/>
              <a:ea typeface="Arial" charset="0"/>
              <a:cs typeface="Arial" charset="0"/>
            </a:endParaRPr>
          </a:p>
          <a:p>
            <a:pPr algn="just">
              <a:buClr>
                <a:srgbClr val="FFEC86"/>
              </a:buClr>
            </a:pPr>
            <a:r>
              <a:rPr lang="nl-NL" sz="1600" dirty="0">
                <a:solidFill>
                  <a:schemeClr val="bg1">
                    <a:lumMod val="50000"/>
                  </a:schemeClr>
                </a:solidFill>
                <a:latin typeface="Gotham Light" panose="02000603030000020004" pitchFamily="2" charset="77"/>
                <a:ea typeface="Arial" charset="0"/>
                <a:cs typeface="Arial" charset="0"/>
              </a:rPr>
              <a:t>    Vul de project charter op de volgende pagina.</a:t>
            </a:r>
            <a:endParaRPr lang="nl-NL" dirty="0">
              <a:latin typeface="Arial" charset="0"/>
              <a:ea typeface="Arial" charset="0"/>
              <a:cs typeface="Arial" charset="0"/>
            </a:endParaRPr>
          </a:p>
        </p:txBody>
      </p:sp>
      <p:pic>
        <p:nvPicPr>
          <p:cNvPr id="15" name="Afbeelding 14" descr="Afbeelding met tekst, tekening&#10;&#10;Automatisch gegenereerde beschrijving">
            <a:extLst>
              <a:ext uri="{FF2B5EF4-FFF2-40B4-BE49-F238E27FC236}">
                <a16:creationId xmlns:a16="http://schemas.microsoft.com/office/drawing/2014/main" id="{B52248E1-C0E8-664E-80B8-8CC22DB8DE4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475105">
            <a:off x="7089979" y="3207099"/>
            <a:ext cx="3756908" cy="2814809"/>
          </a:xfrm>
          <a:prstGeom prst="rect">
            <a:avLst/>
          </a:prstGeom>
        </p:spPr>
      </p:pic>
      <p:pic>
        <p:nvPicPr>
          <p:cNvPr id="11" name="Afbeelding 10" descr="Afbeelding met spel&#10;&#10;Automatisch gegenereerde beschrijving">
            <a:extLst>
              <a:ext uri="{FF2B5EF4-FFF2-40B4-BE49-F238E27FC236}">
                <a16:creationId xmlns:a16="http://schemas.microsoft.com/office/drawing/2014/main" id="{AFC47E61-FC06-274A-BCAD-C0E0E4E58A18}"/>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rot="21130993">
            <a:off x="232228" y="5326132"/>
            <a:ext cx="1205604" cy="904203"/>
          </a:xfrm>
          <a:prstGeom prst="rect">
            <a:avLst/>
          </a:prstGeom>
        </p:spPr>
      </p:pic>
    </p:spTree>
    <p:extLst>
      <p:ext uri="{BB962C8B-B14F-4D97-AF65-F5344CB8AC3E}">
        <p14:creationId xmlns:p14="http://schemas.microsoft.com/office/powerpoint/2010/main" val="61034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8111" y="399006"/>
            <a:ext cx="2120918" cy="507480"/>
          </a:xfrm>
        </p:spPr>
        <p:txBody>
          <a:bodyPr>
            <a:normAutofit/>
          </a:bodyPr>
          <a:lstStyle/>
          <a:p>
            <a:r>
              <a:rPr lang="nl-NL" sz="2400" dirty="0">
                <a:latin typeface="Gotham Medium" panose="02000603030000020004" pitchFamily="2" charset="77"/>
                <a:ea typeface="Arial" charset="0"/>
                <a:cs typeface="Arial" charset="0"/>
              </a:rPr>
              <a:t>INLEIDING</a:t>
            </a:r>
          </a:p>
        </p:txBody>
      </p:sp>
      <p:sp>
        <p:nvSpPr>
          <p:cNvPr id="3" name="Tijdelijke aanduiding voor tekst 2"/>
          <p:cNvSpPr>
            <a:spLocks noGrp="1"/>
          </p:cNvSpPr>
          <p:nvPr>
            <p:ph type="body" sz="half" idx="4294967295"/>
          </p:nvPr>
        </p:nvSpPr>
        <p:spPr>
          <a:xfrm>
            <a:off x="1208111" y="1275376"/>
            <a:ext cx="9775778" cy="5345111"/>
          </a:xfrm>
        </p:spPr>
        <p:txBody>
          <a:bodyPr>
            <a:noAutofit/>
          </a:bodyPr>
          <a:lstStyle/>
          <a:p>
            <a:pPr marL="0" indent="0" algn="just">
              <a:lnSpc>
                <a:spcPct val="100000"/>
              </a:lnSpc>
              <a:buNone/>
            </a:pPr>
            <a:r>
              <a:rPr lang="nl-NL" sz="1600" dirty="0">
                <a:latin typeface="Gotham Light" panose="02000603030000020004" pitchFamily="2" charset="77"/>
                <a:ea typeface="Arial" charset="0"/>
                <a:cs typeface="Arial" charset="0"/>
              </a:rPr>
              <a:t>Dit is jouw persoonlijke project log. Je kunt hier de voortgang van jouw project en je persoonlijke leerproces in vastleggen. Op basis daarvan kunnen wij beoordelen of je het examen behaald hebt.</a:t>
            </a:r>
          </a:p>
          <a:p>
            <a:pPr marL="0" indent="0" algn="just">
              <a:lnSpc>
                <a:spcPct val="100000"/>
              </a:lnSpc>
              <a:buNone/>
            </a:pPr>
            <a:r>
              <a:rPr lang="nl-NL" sz="1600" dirty="0">
                <a:latin typeface="Gotham Light" panose="02000603030000020004" pitchFamily="2" charset="77"/>
                <a:ea typeface="Arial" charset="0"/>
                <a:cs typeface="Arial" charset="0"/>
              </a:rPr>
              <a:t>De project log is opgebouwd volgens de fasen van het project (DMAIC) en per fase is er ruimte voor resultaten en een reflectie op wat je in deze fase geleerd hebt.</a:t>
            </a:r>
          </a:p>
          <a:p>
            <a:pPr marL="0" indent="0" algn="just">
              <a:lnSpc>
                <a:spcPct val="100000"/>
              </a:lnSpc>
              <a:buNone/>
            </a:pPr>
            <a:endParaRPr lang="nl-NL" sz="1600" dirty="0">
              <a:latin typeface="Gotham Light" panose="02000603030000020004" pitchFamily="2" charset="77"/>
              <a:ea typeface="Arial" charset="0"/>
              <a:cs typeface="Arial" charset="0"/>
            </a:endParaRPr>
          </a:p>
          <a:p>
            <a:pPr marL="0" indent="0" algn="just">
              <a:lnSpc>
                <a:spcPct val="100000"/>
              </a:lnSpc>
              <a:spcBef>
                <a:spcPts val="0"/>
              </a:spcBef>
              <a:buSzPct val="60000"/>
              <a:buNone/>
              <a:defRPr/>
            </a:pPr>
            <a:r>
              <a:rPr lang="nl-NL" sz="1600" dirty="0">
                <a:latin typeface="Gotham Light" panose="02000603030000020004" pitchFamily="2" charset="77"/>
                <a:ea typeface="Arial" charset="0"/>
                <a:cs typeface="Arial" charset="0"/>
              </a:rPr>
              <a:t>Het invullen van het project log is een verplicht onderdeel voor het behalen van het 1B en 1C certificaat (1B: tot en met de analyse fase, 1C: gehele project log). Uiteraard zijn we bereid om tussendoor vragen te beantwoorden en je te helpen, maar zodra je deze project log inlevert, telt dit als je officiële examen. Je mag gebruik maken van één herkansing. </a:t>
            </a:r>
          </a:p>
          <a:p>
            <a:pPr marL="0" indent="0" algn="just">
              <a:lnSpc>
                <a:spcPct val="100000"/>
              </a:lnSpc>
              <a:spcBef>
                <a:spcPts val="0"/>
              </a:spcBef>
              <a:buSzPct val="60000"/>
              <a:buNone/>
              <a:defRPr/>
            </a:pPr>
            <a:endParaRPr lang="nl-NL" sz="1600" dirty="0">
              <a:latin typeface="Gotham Light" panose="02000603030000020004" pitchFamily="2" charset="77"/>
              <a:ea typeface="Arial" charset="0"/>
              <a:cs typeface="Arial" charset="0"/>
            </a:endParaRPr>
          </a:p>
          <a:p>
            <a:pPr marL="0" indent="0" algn="just">
              <a:lnSpc>
                <a:spcPct val="100000"/>
              </a:lnSpc>
              <a:spcBef>
                <a:spcPts val="0"/>
              </a:spcBef>
              <a:buSzPct val="60000"/>
              <a:buNone/>
              <a:defRPr/>
            </a:pPr>
            <a:r>
              <a:rPr lang="nl-NL" sz="1600" dirty="0">
                <a:latin typeface="Gotham Light" panose="02000603030000020004" pitchFamily="2" charset="77"/>
                <a:ea typeface="Arial" charset="0"/>
                <a:cs typeface="Arial" charset="0"/>
              </a:rPr>
              <a:t>Hou de project log bij tijdens je project, dus vul ‘m niet pas achteraf in. Het gaat om de voortgang en jouw inzichten daarbij.</a:t>
            </a:r>
          </a:p>
          <a:p>
            <a:pPr marL="0" indent="0" algn="just">
              <a:lnSpc>
                <a:spcPct val="100000"/>
              </a:lnSpc>
              <a:spcBef>
                <a:spcPts val="0"/>
              </a:spcBef>
              <a:buSzPct val="60000"/>
              <a:buNone/>
              <a:defRPr/>
            </a:pPr>
            <a:endParaRPr lang="nl-NL" sz="1600" dirty="0">
              <a:latin typeface="Gotham Light" panose="02000603030000020004" pitchFamily="2" charset="77"/>
              <a:ea typeface="Arial" charset="0"/>
              <a:cs typeface="Arial" charset="0"/>
            </a:endParaRPr>
          </a:p>
          <a:p>
            <a:pPr marL="0" indent="0" algn="just">
              <a:lnSpc>
                <a:spcPct val="120000"/>
              </a:lnSpc>
              <a:buNone/>
            </a:pPr>
            <a:r>
              <a:rPr lang="nl-NL" sz="1600" dirty="0">
                <a:latin typeface="Gotham Light" panose="02000603030000020004" pitchFamily="2" charset="77"/>
                <a:ea typeface="Arial" charset="0"/>
                <a:cs typeface="Arial" charset="0"/>
              </a:rPr>
              <a:t>Heel veel succes!</a:t>
            </a:r>
          </a:p>
          <a:p>
            <a:pPr marL="0" indent="0" algn="just">
              <a:lnSpc>
                <a:spcPct val="120000"/>
              </a:lnSpc>
              <a:buNone/>
            </a:pPr>
            <a:r>
              <a:rPr lang="nl-NL" sz="1600" dirty="0">
                <a:latin typeface="Gotham Light" panose="02000603030000020004" pitchFamily="2" charset="77"/>
                <a:ea typeface="Arial" charset="0"/>
                <a:cs typeface="Arial" charset="0"/>
              </a:rPr>
              <a:t>Groet, </a:t>
            </a:r>
          </a:p>
          <a:p>
            <a:pPr marL="0" indent="0" algn="just">
              <a:lnSpc>
                <a:spcPct val="120000"/>
              </a:lnSpc>
              <a:buNone/>
            </a:pPr>
            <a:r>
              <a:rPr lang="nl-NL" sz="1600" dirty="0" err="1">
                <a:latin typeface="Gotham Light" panose="02000603030000020004" pitchFamily="2" charset="77"/>
                <a:ea typeface="Arial" charset="0"/>
                <a:cs typeface="Arial" charset="0"/>
              </a:rPr>
              <a:t>Florike</a:t>
            </a:r>
            <a:r>
              <a:rPr lang="nl-NL" sz="1600" dirty="0">
                <a:latin typeface="Gotham Light" panose="02000603030000020004" pitchFamily="2" charset="77"/>
                <a:ea typeface="Arial" charset="0"/>
                <a:cs typeface="Arial" charset="0"/>
              </a:rPr>
              <a:t>, Roos &amp; Suzanne</a:t>
            </a:r>
          </a:p>
        </p:txBody>
      </p:sp>
      <p:grpSp>
        <p:nvGrpSpPr>
          <p:cNvPr id="29" name="Groep 28">
            <a:extLst>
              <a:ext uri="{FF2B5EF4-FFF2-40B4-BE49-F238E27FC236}">
                <a16:creationId xmlns:a16="http://schemas.microsoft.com/office/drawing/2014/main" id="{1E7F3437-CC69-9847-BFC0-1BEF855E6E6B}"/>
              </a:ext>
            </a:extLst>
          </p:cNvPr>
          <p:cNvGrpSpPr/>
          <p:nvPr/>
        </p:nvGrpSpPr>
        <p:grpSpPr>
          <a:xfrm>
            <a:off x="1" y="0"/>
            <a:ext cx="11878058" cy="6858000"/>
            <a:chOff x="1" y="0"/>
            <a:chExt cx="11878058" cy="6858000"/>
          </a:xfrm>
        </p:grpSpPr>
        <p:pic>
          <p:nvPicPr>
            <p:cNvPr id="12" name="Afbeelding 11" descr="Afbeelding met tekst, tekening&#10;&#10;Automatisch gegenereerde beschrijving">
              <a:extLst>
                <a:ext uri="{FF2B5EF4-FFF2-40B4-BE49-F238E27FC236}">
                  <a16:creationId xmlns:a16="http://schemas.microsoft.com/office/drawing/2014/main" id="{7C6DCC00-7EF4-5F47-BFD9-735F333D0A83}"/>
                </a:ext>
              </a:extLst>
            </p:cNvPr>
            <p:cNvPicPr>
              <a:picLocks noChangeAspect="1"/>
            </p:cNvPicPr>
            <p:nvPr/>
          </p:nvPicPr>
          <p:blipFill>
            <a:blip r:embed="rId2"/>
            <a:stretch>
              <a:fillRect/>
            </a:stretch>
          </p:blipFill>
          <p:spPr>
            <a:xfrm>
              <a:off x="10983889" y="5670868"/>
              <a:ext cx="894170" cy="894170"/>
            </a:xfrm>
            <a:prstGeom prst="rect">
              <a:avLst/>
            </a:prstGeom>
          </p:spPr>
        </p:pic>
        <p:cxnSp>
          <p:nvCxnSpPr>
            <p:cNvPr id="6" name="Rechte verbindingslijn 5">
              <a:extLst>
                <a:ext uri="{FF2B5EF4-FFF2-40B4-BE49-F238E27FC236}">
                  <a16:creationId xmlns:a16="http://schemas.microsoft.com/office/drawing/2014/main" id="{2472FA30-6F6F-1142-8B9A-FA716823DE47}"/>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937828BF-6F1C-8646-8774-6F880CBD9B00}"/>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75A24E4D-DBD1-D644-9E87-A9120CA776B7}"/>
                </a:ext>
              </a:extLst>
            </p:cNvPr>
            <p:cNvCxnSpPr>
              <a:cxnSpLocks/>
            </p:cNvCxnSpPr>
            <p:nvPr/>
          </p:nvCxnSpPr>
          <p:spPr>
            <a:xfrm flipH="1">
              <a:off x="1" y="936171"/>
              <a:ext cx="2933204"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9B5AFE2-E2D6-7543-A47B-317BD7CA1743}"/>
                </a:ext>
              </a:extLst>
            </p:cNvPr>
            <p:cNvCxnSpPr>
              <a:cxnSpLocks/>
            </p:cNvCxnSpPr>
            <p:nvPr/>
          </p:nvCxnSpPr>
          <p:spPr>
            <a:xfrm flipH="1">
              <a:off x="3" y="1037863"/>
              <a:ext cx="2933202"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527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600185" y="232889"/>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PROJECT CHARTER</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5" y="-1"/>
            <a:ext cx="6616634" cy="6866189"/>
            <a:chOff x="5" y="0"/>
            <a:chExt cx="5130135" cy="6858000"/>
          </a:xfrm>
        </p:grpSpPr>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5" y="936171"/>
              <a:ext cx="513013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9" y="1037863"/>
              <a:ext cx="513013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4" name="Rectangle 3">
            <a:extLst>
              <a:ext uri="{FF2B5EF4-FFF2-40B4-BE49-F238E27FC236}">
                <a16:creationId xmlns:a16="http://schemas.microsoft.com/office/drawing/2014/main" id="{4BB1D57E-38AE-5844-85F3-C934BE6236CA}"/>
              </a:ext>
            </a:extLst>
          </p:cNvPr>
          <p:cNvSpPr>
            <a:spLocks noChangeArrowheads="1"/>
          </p:cNvSpPr>
          <p:nvPr>
            <p:custDataLst>
              <p:tags r:id="rId1"/>
            </p:custDataLst>
          </p:nvPr>
        </p:nvSpPr>
        <p:spPr bwMode="gray">
          <a:xfrm>
            <a:off x="6892890" y="2695840"/>
            <a:ext cx="5142440" cy="2914900"/>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r>
              <a:rPr lang="nl-NL" sz="1400" dirty="0">
                <a:solidFill>
                  <a:srgbClr val="404040"/>
                </a:solidFill>
                <a:latin typeface="Gotham ExtraLight" panose="02000603030000020004" pitchFamily="2" charset="77"/>
              </a:rPr>
              <a:t>Baten</a:t>
            </a:r>
          </a:p>
          <a:p>
            <a:pPr marL="120546" indent="-120546">
              <a:buFont typeface="Arial" panose="020B0604020202020204" pitchFamily="34" charset="0"/>
              <a:buChar char="•"/>
            </a:pPr>
            <a:r>
              <a:rPr lang="nl-NL" sz="1400" dirty="0">
                <a:solidFill>
                  <a:srgbClr val="404040"/>
                </a:solidFill>
                <a:latin typeface="Gotham ExtraLight" panose="02000603030000020004" pitchFamily="2" charset="77"/>
              </a:rPr>
              <a:t>…</a:t>
            </a:r>
          </a:p>
          <a:p>
            <a:pPr marL="120546" indent="-120546">
              <a:buFont typeface="Arial" panose="020B0604020202020204" pitchFamily="34" charset="0"/>
              <a:buChar char="•"/>
            </a:pPr>
            <a:endParaRPr lang="nl-NL" sz="1400" dirty="0">
              <a:solidFill>
                <a:srgbClr val="404040"/>
              </a:solidFill>
              <a:latin typeface="Gotham ExtraLight" panose="02000603030000020004" pitchFamily="2" charset="77"/>
            </a:endParaRPr>
          </a:p>
          <a:p>
            <a:pPr marL="120546" indent="-120546">
              <a:buFont typeface="Arial" panose="020B0604020202020204" pitchFamily="34" charset="0"/>
              <a:buChar char="•"/>
            </a:pPr>
            <a:endParaRPr lang="nl-NL" sz="1400" dirty="0">
              <a:solidFill>
                <a:srgbClr val="404040"/>
              </a:solidFill>
              <a:latin typeface="Gotham ExtraLight" panose="02000603030000020004" pitchFamily="2" charset="77"/>
            </a:endParaRPr>
          </a:p>
          <a:p>
            <a:r>
              <a:rPr lang="nl-NL" sz="1400" dirty="0">
                <a:solidFill>
                  <a:srgbClr val="404040"/>
                </a:solidFill>
                <a:latin typeface="Gotham ExtraLight" panose="02000603030000020004" pitchFamily="2" charset="77"/>
              </a:rPr>
              <a:t>Investering</a:t>
            </a:r>
          </a:p>
          <a:p>
            <a:pPr marL="120546" indent="-120546">
              <a:buFont typeface="Arial" panose="020B0604020202020204" pitchFamily="34" charset="0"/>
              <a:buChar char="•"/>
            </a:pPr>
            <a:r>
              <a:rPr lang="nl-NL" sz="1400" dirty="0">
                <a:solidFill>
                  <a:srgbClr val="404040"/>
                </a:solidFill>
                <a:latin typeface="Gotham ExtraLight" panose="02000603030000020004" pitchFamily="2" charset="77"/>
              </a:rPr>
              <a:t>Uren project</a:t>
            </a:r>
            <a:r>
              <a:rPr lang="nl-NL" sz="1400" dirty="0">
                <a:solidFill>
                  <a:srgbClr val="404040"/>
                </a:solidFill>
                <a:latin typeface="Gotham ExtraLight" panose="02000603030000020004" pitchFamily="2" charset="77"/>
                <a:cs typeface="Helvetica"/>
              </a:rPr>
              <a:t>leiders		(xx uren)</a:t>
            </a:r>
          </a:p>
          <a:p>
            <a:pPr marL="120546" indent="-120546">
              <a:buFont typeface="Arial" panose="020B0604020202020204" pitchFamily="34" charset="0"/>
              <a:buChar char="•"/>
            </a:pPr>
            <a:r>
              <a:rPr lang="nl-NL" sz="1400" dirty="0">
                <a:solidFill>
                  <a:srgbClr val="404040"/>
                </a:solidFill>
                <a:latin typeface="Gotham ExtraLight" panose="02000603030000020004" pitchFamily="2" charset="77"/>
                <a:cs typeface="Helvetica"/>
              </a:rPr>
              <a:t>Uren begeleiding extern	(xx uren)</a:t>
            </a:r>
          </a:p>
          <a:p>
            <a:pPr marL="120546" indent="-120546">
              <a:buFont typeface="Arial" panose="020B0604020202020204" pitchFamily="34" charset="0"/>
              <a:buChar char="•"/>
            </a:pPr>
            <a:r>
              <a:rPr lang="nl-NL" sz="1400" dirty="0">
                <a:solidFill>
                  <a:srgbClr val="404040"/>
                </a:solidFill>
                <a:latin typeface="Gotham ExtraLight" panose="02000603030000020004" pitchFamily="2" charset="77"/>
                <a:cs typeface="Helvetica"/>
              </a:rPr>
              <a:t>Uren teamleden (totaal)	(xx uren)</a:t>
            </a:r>
          </a:p>
          <a:p>
            <a:pPr marL="120546" indent="-120546">
              <a:buFont typeface="Arial" panose="020B0604020202020204" pitchFamily="34" charset="0"/>
              <a:buChar char="•"/>
            </a:pPr>
            <a:r>
              <a:rPr lang="nl-NL" sz="1400" dirty="0">
                <a:solidFill>
                  <a:srgbClr val="404040"/>
                </a:solidFill>
                <a:latin typeface="Gotham ExtraLight" panose="02000603030000020004" pitchFamily="2" charset="77"/>
                <a:cs typeface="Helvetica"/>
              </a:rPr>
              <a:t>…</a:t>
            </a:r>
          </a:p>
        </p:txBody>
      </p:sp>
      <p:sp>
        <p:nvSpPr>
          <p:cNvPr id="15" name="Rectangle 4">
            <a:extLst>
              <a:ext uri="{FF2B5EF4-FFF2-40B4-BE49-F238E27FC236}">
                <a16:creationId xmlns:a16="http://schemas.microsoft.com/office/drawing/2014/main" id="{445F08FE-A648-E345-92CF-ACBC92161991}"/>
              </a:ext>
            </a:extLst>
          </p:cNvPr>
          <p:cNvSpPr>
            <a:spLocks noChangeArrowheads="1"/>
          </p:cNvSpPr>
          <p:nvPr>
            <p:custDataLst>
              <p:tags r:id="rId2"/>
            </p:custDataLst>
          </p:nvPr>
        </p:nvSpPr>
        <p:spPr bwMode="gray">
          <a:xfrm>
            <a:off x="6923914" y="992331"/>
            <a:ext cx="5111414" cy="1394694"/>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pPr algn="l"/>
            <a:r>
              <a:rPr lang="nl-NL" sz="1400" dirty="0">
                <a:solidFill>
                  <a:srgbClr val="404040"/>
                </a:solidFill>
                <a:latin typeface="Gotham ExtraLight" panose="02000603030000020004" pitchFamily="2" charset="77"/>
                <a:cs typeface="Helvetica"/>
              </a:rPr>
              <a:t>Rol			Medewerker</a:t>
            </a:r>
          </a:p>
          <a:p>
            <a:pPr algn="l"/>
            <a:r>
              <a:rPr lang="nl-NL" sz="1400" dirty="0">
                <a:solidFill>
                  <a:srgbClr val="404040"/>
                </a:solidFill>
                <a:latin typeface="Gotham ExtraLight" panose="02000603030000020004" pitchFamily="2" charset="77"/>
                <a:cs typeface="Helvetica"/>
              </a:rPr>
              <a:t>…			…</a:t>
            </a:r>
          </a:p>
          <a:p>
            <a:pPr algn="l"/>
            <a:r>
              <a:rPr lang="nl-NL" sz="1400" dirty="0">
                <a:solidFill>
                  <a:srgbClr val="404040"/>
                </a:solidFill>
                <a:latin typeface="Gotham ExtraLight" panose="02000603030000020004" pitchFamily="2" charset="77"/>
                <a:cs typeface="Helvetica"/>
              </a:rPr>
              <a:t>…			…	</a:t>
            </a:r>
          </a:p>
          <a:p>
            <a:pPr algn="l"/>
            <a:r>
              <a:rPr lang="nl-NL" sz="1400" dirty="0">
                <a:solidFill>
                  <a:srgbClr val="404040"/>
                </a:solidFill>
                <a:latin typeface="Gotham ExtraLight" panose="02000603030000020004" pitchFamily="2" charset="77"/>
                <a:cs typeface="Helvetica"/>
              </a:rPr>
              <a:t>…			…</a:t>
            </a:r>
          </a:p>
          <a:p>
            <a:pPr algn="l"/>
            <a:r>
              <a:rPr lang="nl-NL" sz="1400" dirty="0">
                <a:solidFill>
                  <a:srgbClr val="404040"/>
                </a:solidFill>
                <a:latin typeface="Gotham ExtraLight" panose="02000603030000020004" pitchFamily="2" charset="77"/>
                <a:cs typeface="Helvetica"/>
              </a:rPr>
              <a:t>…			…</a:t>
            </a:r>
          </a:p>
        </p:txBody>
      </p:sp>
      <p:sp>
        <p:nvSpPr>
          <p:cNvPr id="16" name="Rectangle 8">
            <a:extLst>
              <a:ext uri="{FF2B5EF4-FFF2-40B4-BE49-F238E27FC236}">
                <a16:creationId xmlns:a16="http://schemas.microsoft.com/office/drawing/2014/main" id="{C48AA211-C6CB-0C45-BB07-93A3D09F72AE}"/>
              </a:ext>
            </a:extLst>
          </p:cNvPr>
          <p:cNvSpPr>
            <a:spLocks noChangeArrowheads="1"/>
          </p:cNvSpPr>
          <p:nvPr>
            <p:custDataLst>
              <p:tags r:id="rId3"/>
            </p:custDataLst>
          </p:nvPr>
        </p:nvSpPr>
        <p:spPr bwMode="gray">
          <a:xfrm>
            <a:off x="667505" y="1412866"/>
            <a:ext cx="5841604" cy="1007331"/>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pPr marL="120546" indent="-120546">
              <a:buFont typeface="Arial"/>
              <a:buChar char="•"/>
            </a:pPr>
            <a:r>
              <a:rPr lang="nl-NL" sz="1400" dirty="0">
                <a:solidFill>
                  <a:srgbClr val="404040"/>
                </a:solidFill>
                <a:latin typeface="Gotham ExtraLight" panose="02000603030000020004" pitchFamily="2" charset="77"/>
                <a:cs typeface="Helvetica"/>
              </a:rPr>
              <a:t>Waarom dit?</a:t>
            </a:r>
          </a:p>
          <a:p>
            <a:pPr marL="120546" indent="-120546">
              <a:buFont typeface="Arial"/>
              <a:buChar char="•"/>
            </a:pPr>
            <a:r>
              <a:rPr lang="nl-NL" sz="1400" dirty="0">
                <a:latin typeface="Gotham ExtraLight" panose="02000603030000020004" pitchFamily="2" charset="77"/>
                <a:cs typeface="Helvetica"/>
              </a:rPr>
              <a:t>Waarom nu?</a:t>
            </a:r>
          </a:p>
        </p:txBody>
      </p:sp>
      <p:sp>
        <p:nvSpPr>
          <p:cNvPr id="23" name="Rectangle 38">
            <a:extLst>
              <a:ext uri="{FF2B5EF4-FFF2-40B4-BE49-F238E27FC236}">
                <a16:creationId xmlns:a16="http://schemas.microsoft.com/office/drawing/2014/main" id="{FEEE874F-CAF8-6E42-A921-6F65B6A68664}"/>
              </a:ext>
            </a:extLst>
          </p:cNvPr>
          <p:cNvSpPr>
            <a:spLocks noChangeArrowheads="1"/>
          </p:cNvSpPr>
          <p:nvPr>
            <p:custDataLst>
              <p:tags r:id="rId4"/>
            </p:custDataLst>
          </p:nvPr>
        </p:nvSpPr>
        <p:spPr bwMode="gray">
          <a:xfrm>
            <a:off x="628547" y="1191975"/>
            <a:ext cx="5841604"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defRPr/>
            </a:pPr>
            <a:r>
              <a:rPr lang="nl-NL" sz="1050" kern="0" dirty="0">
                <a:latin typeface="Gotham Medium" panose="02000603030000020004" pitchFamily="2" charset="77"/>
                <a:cs typeface="Helvetica"/>
              </a:rPr>
              <a:t>AANLEIDING</a:t>
            </a:r>
          </a:p>
        </p:txBody>
      </p:sp>
      <p:sp>
        <p:nvSpPr>
          <p:cNvPr id="24" name="Rectangle 7">
            <a:extLst>
              <a:ext uri="{FF2B5EF4-FFF2-40B4-BE49-F238E27FC236}">
                <a16:creationId xmlns:a16="http://schemas.microsoft.com/office/drawing/2014/main" id="{746A05BE-A4C0-754E-AF13-A0DBFD172714}"/>
              </a:ext>
            </a:extLst>
          </p:cNvPr>
          <p:cNvSpPr>
            <a:spLocks noChangeArrowheads="1"/>
          </p:cNvSpPr>
          <p:nvPr>
            <p:custDataLst>
              <p:tags r:id="rId5"/>
            </p:custDataLst>
          </p:nvPr>
        </p:nvSpPr>
        <p:spPr bwMode="gray">
          <a:xfrm>
            <a:off x="628547" y="5462820"/>
            <a:ext cx="5888496" cy="1338337"/>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pPr marL="120546" indent="-120546">
              <a:buFont typeface="Arial"/>
              <a:buChar char="•"/>
            </a:pPr>
            <a:r>
              <a:rPr lang="nl-NL" sz="1400" dirty="0">
                <a:solidFill>
                  <a:srgbClr val="404040"/>
                </a:solidFill>
                <a:latin typeface="Gotham ExtraLight" panose="02000603030000020004" pitchFamily="2" charset="77"/>
                <a:cs typeface="Helvetica"/>
              </a:rPr>
              <a:t>Start: </a:t>
            </a:r>
          </a:p>
          <a:p>
            <a:pPr marL="120546" indent="-120546">
              <a:buFont typeface="Arial"/>
              <a:buChar char="•"/>
            </a:pPr>
            <a:r>
              <a:rPr lang="nl-NL" sz="1400" dirty="0">
                <a:solidFill>
                  <a:srgbClr val="404040"/>
                </a:solidFill>
                <a:latin typeface="Gotham ExtraLight" panose="02000603030000020004" pitchFamily="2" charset="77"/>
                <a:cs typeface="Helvetica"/>
              </a:rPr>
              <a:t>DLT: </a:t>
            </a:r>
          </a:p>
          <a:p>
            <a:pPr marL="120546" indent="-120546">
              <a:buFont typeface="Arial"/>
              <a:buChar char="•"/>
            </a:pPr>
            <a:r>
              <a:rPr lang="nl-NL" sz="1400" dirty="0">
                <a:solidFill>
                  <a:srgbClr val="404040"/>
                </a:solidFill>
                <a:latin typeface="Gotham ExtraLight" panose="02000603030000020004" pitchFamily="2" charset="77"/>
                <a:cs typeface="Helvetica"/>
              </a:rPr>
              <a:t>Deadline vastgesteld op ,,,</a:t>
            </a:r>
          </a:p>
          <a:p>
            <a:pPr marL="120546" indent="-120546">
              <a:buFont typeface="Arial"/>
              <a:buChar char="•"/>
            </a:pPr>
            <a:endParaRPr lang="nl-NL" sz="844" dirty="0">
              <a:solidFill>
                <a:srgbClr val="404040"/>
              </a:solidFill>
              <a:latin typeface="Arial Rounded MT Bold" panose="020F0704030504030204" pitchFamily="34" charset="77"/>
              <a:cs typeface="Helvetica"/>
            </a:endParaRPr>
          </a:p>
        </p:txBody>
      </p:sp>
      <p:sp>
        <p:nvSpPr>
          <p:cNvPr id="25" name="Rectangle 23">
            <a:extLst>
              <a:ext uri="{FF2B5EF4-FFF2-40B4-BE49-F238E27FC236}">
                <a16:creationId xmlns:a16="http://schemas.microsoft.com/office/drawing/2014/main" id="{03A85A22-A0C6-D142-9436-EFCC02454245}"/>
              </a:ext>
            </a:extLst>
          </p:cNvPr>
          <p:cNvSpPr>
            <a:spLocks noChangeArrowheads="1"/>
          </p:cNvSpPr>
          <p:nvPr>
            <p:custDataLst>
              <p:tags r:id="rId6"/>
            </p:custDataLst>
          </p:nvPr>
        </p:nvSpPr>
        <p:spPr bwMode="gray">
          <a:xfrm>
            <a:off x="1692141" y="5277445"/>
            <a:ext cx="3117577" cy="1500188"/>
          </a:xfrm>
          <a:prstGeom prst="rect">
            <a:avLst/>
          </a:prstGeom>
          <a:noFill/>
          <a:ln w="9525" algn="ctr">
            <a:noFill/>
            <a:miter lim="800000"/>
            <a:headEnd/>
            <a:tailEnd/>
          </a:ln>
          <a:effectLst/>
        </p:spPr>
        <p:txBody>
          <a:bodyPr lIns="0" tIns="0" rIns="0" bIns="0"/>
          <a:lstStyle/>
          <a:p>
            <a:pPr defTabSz="881329">
              <a:buClr>
                <a:srgbClr val="000000"/>
              </a:buClr>
              <a:buSzPct val="125000"/>
              <a:defRPr/>
            </a:pPr>
            <a:endParaRPr lang="nl-NL" sz="562" kern="0">
              <a:solidFill>
                <a:schemeClr val="bg2">
                  <a:lumMod val="50000"/>
                </a:schemeClr>
              </a:solidFill>
              <a:latin typeface="Arial Rounded MT Bold" panose="020F0704030504030204" pitchFamily="34" charset="77"/>
              <a:cs typeface="Helvetica"/>
            </a:endParaRPr>
          </a:p>
        </p:txBody>
      </p:sp>
      <p:sp>
        <p:nvSpPr>
          <p:cNvPr id="26" name="Rectangle 10">
            <a:extLst>
              <a:ext uri="{FF2B5EF4-FFF2-40B4-BE49-F238E27FC236}">
                <a16:creationId xmlns:a16="http://schemas.microsoft.com/office/drawing/2014/main" id="{78074649-EA86-744E-A8C4-42D58BB38A2D}"/>
              </a:ext>
            </a:extLst>
          </p:cNvPr>
          <p:cNvSpPr>
            <a:spLocks noChangeArrowheads="1"/>
          </p:cNvSpPr>
          <p:nvPr>
            <p:custDataLst>
              <p:tags r:id="rId7"/>
            </p:custDataLst>
          </p:nvPr>
        </p:nvSpPr>
        <p:spPr bwMode="gray">
          <a:xfrm>
            <a:off x="600185" y="4073942"/>
            <a:ext cx="5863647" cy="1102293"/>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r>
              <a:rPr lang="nl-NL" sz="1400" dirty="0">
                <a:solidFill>
                  <a:srgbClr val="404040"/>
                </a:solidFill>
                <a:latin typeface="Gotham ExtraLight" panose="02000603030000020004" pitchFamily="2" charset="77"/>
              </a:rPr>
              <a:t>SMART</a:t>
            </a:r>
          </a:p>
        </p:txBody>
      </p:sp>
      <p:sp>
        <p:nvSpPr>
          <p:cNvPr id="27" name="Rectangle 8">
            <a:extLst>
              <a:ext uri="{FF2B5EF4-FFF2-40B4-BE49-F238E27FC236}">
                <a16:creationId xmlns:a16="http://schemas.microsoft.com/office/drawing/2014/main" id="{1FFD6BFD-A8B0-F14D-B500-5496CA05DBE1}"/>
              </a:ext>
            </a:extLst>
          </p:cNvPr>
          <p:cNvSpPr>
            <a:spLocks noChangeArrowheads="1"/>
          </p:cNvSpPr>
          <p:nvPr>
            <p:custDataLst>
              <p:tags r:id="rId8"/>
            </p:custDataLst>
          </p:nvPr>
        </p:nvSpPr>
        <p:spPr bwMode="gray">
          <a:xfrm>
            <a:off x="672622" y="2699786"/>
            <a:ext cx="5849609" cy="1100455"/>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pPr marL="120546" indent="-120546">
              <a:buFont typeface="Arial"/>
              <a:buChar char="•"/>
            </a:pPr>
            <a:r>
              <a:rPr lang="nl-NL" sz="1400" dirty="0">
                <a:solidFill>
                  <a:srgbClr val="404040"/>
                </a:solidFill>
                <a:latin typeface="Gotham ExtraLight" panose="02000603030000020004" pitchFamily="2" charset="77"/>
              </a:rPr>
              <a:t>Proces: …</a:t>
            </a:r>
          </a:p>
          <a:p>
            <a:pPr marL="120546" indent="-120546">
              <a:buFont typeface="Arial"/>
              <a:buChar char="•"/>
            </a:pPr>
            <a:r>
              <a:rPr lang="nl-NL" sz="1400" dirty="0">
                <a:solidFill>
                  <a:srgbClr val="404040"/>
                </a:solidFill>
                <a:latin typeface="Gotham ExtraLight" panose="02000603030000020004" pitchFamily="2" charset="77"/>
              </a:rPr>
              <a:t>Binnen scope: …</a:t>
            </a:r>
          </a:p>
          <a:p>
            <a:pPr marL="120546" indent="-120546">
              <a:buFont typeface="Arial"/>
              <a:buChar char="•"/>
            </a:pPr>
            <a:r>
              <a:rPr lang="nl-NL" sz="1400" dirty="0">
                <a:solidFill>
                  <a:srgbClr val="404040"/>
                </a:solidFill>
                <a:latin typeface="Gotham ExtraLight" panose="02000603030000020004" pitchFamily="2" charset="77"/>
              </a:rPr>
              <a:t>Buiten scope: …</a:t>
            </a:r>
          </a:p>
        </p:txBody>
      </p:sp>
      <p:sp>
        <p:nvSpPr>
          <p:cNvPr id="28" name="Rectangle 3">
            <a:extLst>
              <a:ext uri="{FF2B5EF4-FFF2-40B4-BE49-F238E27FC236}">
                <a16:creationId xmlns:a16="http://schemas.microsoft.com/office/drawing/2014/main" id="{BD2C65EF-F01D-3C44-9DBA-16538F3F5E8F}"/>
              </a:ext>
            </a:extLst>
          </p:cNvPr>
          <p:cNvSpPr>
            <a:spLocks noChangeArrowheads="1"/>
          </p:cNvSpPr>
          <p:nvPr>
            <p:custDataLst>
              <p:tags r:id="rId9"/>
            </p:custDataLst>
          </p:nvPr>
        </p:nvSpPr>
        <p:spPr bwMode="gray">
          <a:xfrm>
            <a:off x="6886686" y="5933852"/>
            <a:ext cx="4933149" cy="867305"/>
          </a:xfrm>
          <a:prstGeom prst="rect">
            <a:avLst/>
          </a:prstGeom>
          <a:solidFill>
            <a:srgbClr val="FFFFFF"/>
          </a:solidFill>
          <a:ln w="9525">
            <a:solidFill>
              <a:schemeClr val="bg2">
                <a:lumMod val="90000"/>
              </a:schemeClr>
            </a:solidFill>
            <a:miter lim="800000"/>
            <a:headEnd/>
            <a:tailEnd/>
          </a:ln>
          <a:effectLst/>
        </p:spPr>
        <p:txBody>
          <a:bodyPr lIns="90636" tIns="45319" rIns="90636" bIns="45319"/>
          <a:lstStyle/>
          <a:p>
            <a:pPr algn="l"/>
            <a:endParaRPr lang="nl-NL" sz="844" dirty="0">
              <a:solidFill>
                <a:srgbClr val="404040"/>
              </a:solidFill>
              <a:latin typeface="Arial Rounded MT Bold" panose="020F0704030504030204" pitchFamily="34" charset="77"/>
              <a:cs typeface="Helvetica"/>
            </a:endParaRPr>
          </a:p>
          <a:p>
            <a:pPr algn="l"/>
            <a:endParaRPr lang="nl-NL" sz="844" dirty="0">
              <a:solidFill>
                <a:srgbClr val="404040"/>
              </a:solidFill>
              <a:latin typeface="Arial Rounded MT Bold" panose="020F0704030504030204" pitchFamily="34" charset="77"/>
              <a:cs typeface="Helvetica"/>
            </a:endParaRPr>
          </a:p>
          <a:p>
            <a:pPr algn="l"/>
            <a:r>
              <a:rPr lang="nl-NL" sz="1400" dirty="0">
                <a:solidFill>
                  <a:srgbClr val="404040"/>
                </a:solidFill>
                <a:latin typeface="Gotham ExtraLight" panose="02000603030000020004" pitchFamily="2" charset="77"/>
              </a:rPr>
              <a:t>Naam, functie</a:t>
            </a:r>
          </a:p>
          <a:p>
            <a:pPr algn="l"/>
            <a:endParaRPr lang="nl-NL" sz="844" dirty="0">
              <a:solidFill>
                <a:srgbClr val="404040"/>
              </a:solidFill>
              <a:latin typeface="Arial Rounded MT Bold" panose="020F0704030504030204" pitchFamily="34" charset="77"/>
              <a:cs typeface="Helvetica"/>
            </a:endParaRPr>
          </a:p>
          <a:p>
            <a:pPr algn="l"/>
            <a:endParaRPr lang="nl-NL" sz="844" dirty="0">
              <a:solidFill>
                <a:srgbClr val="404040"/>
              </a:solidFill>
              <a:latin typeface="Arial Rounded MT Bold" panose="020F0704030504030204" pitchFamily="34" charset="77"/>
              <a:cs typeface="Helvetica"/>
            </a:endParaRPr>
          </a:p>
          <a:p>
            <a:pPr algn="l"/>
            <a:endParaRPr lang="nl-NL" sz="844" dirty="0">
              <a:solidFill>
                <a:srgbClr val="404040"/>
              </a:solidFill>
              <a:latin typeface="Arial Rounded MT Bold" panose="020F0704030504030204" pitchFamily="34" charset="77"/>
              <a:cs typeface="Helvetica"/>
            </a:endParaRPr>
          </a:p>
          <a:p>
            <a:pPr algn="l"/>
            <a:endParaRPr lang="nl-NL" sz="844" dirty="0">
              <a:solidFill>
                <a:srgbClr val="404040"/>
              </a:solidFill>
              <a:latin typeface="Arial Rounded MT Bold" panose="020F0704030504030204" pitchFamily="34" charset="77"/>
              <a:cs typeface="Helvetica"/>
            </a:endParaRPr>
          </a:p>
        </p:txBody>
      </p:sp>
      <p:sp>
        <p:nvSpPr>
          <p:cNvPr id="29" name="Rectangle 38">
            <a:extLst>
              <a:ext uri="{FF2B5EF4-FFF2-40B4-BE49-F238E27FC236}">
                <a16:creationId xmlns:a16="http://schemas.microsoft.com/office/drawing/2014/main" id="{AB3472AF-1C2E-A84F-A5BE-9DD084B2B046}"/>
              </a:ext>
            </a:extLst>
          </p:cNvPr>
          <p:cNvSpPr>
            <a:spLocks noChangeArrowheads="1"/>
          </p:cNvSpPr>
          <p:nvPr>
            <p:custDataLst>
              <p:tags r:id="rId10"/>
            </p:custDataLst>
          </p:nvPr>
        </p:nvSpPr>
        <p:spPr bwMode="gray">
          <a:xfrm>
            <a:off x="600185" y="2476361"/>
            <a:ext cx="5857611"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defRPr/>
            </a:pPr>
            <a:r>
              <a:rPr lang="nl-NL" sz="1050" kern="0" dirty="0">
                <a:latin typeface="Gotham Medium" panose="02000603030000020004" pitchFamily="2" charset="77"/>
              </a:rPr>
              <a:t>SCOPE</a:t>
            </a:r>
          </a:p>
        </p:txBody>
      </p:sp>
      <p:sp>
        <p:nvSpPr>
          <p:cNvPr id="30" name="Rectangle 38">
            <a:extLst>
              <a:ext uri="{FF2B5EF4-FFF2-40B4-BE49-F238E27FC236}">
                <a16:creationId xmlns:a16="http://schemas.microsoft.com/office/drawing/2014/main" id="{81FC037A-FCFD-EC42-906A-4600E5F29E32}"/>
              </a:ext>
            </a:extLst>
          </p:cNvPr>
          <p:cNvSpPr>
            <a:spLocks noChangeArrowheads="1"/>
          </p:cNvSpPr>
          <p:nvPr>
            <p:custDataLst>
              <p:tags r:id="rId11"/>
            </p:custDataLst>
          </p:nvPr>
        </p:nvSpPr>
        <p:spPr bwMode="gray">
          <a:xfrm>
            <a:off x="600185" y="3883514"/>
            <a:ext cx="5849609"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defRPr/>
            </a:pPr>
            <a:r>
              <a:rPr lang="nl-NL" sz="1050" kern="0" dirty="0">
                <a:latin typeface="Gotham Medium" panose="02000603030000020004" pitchFamily="2" charset="77"/>
              </a:rPr>
              <a:t>PROJECT DOELSTELLING</a:t>
            </a:r>
          </a:p>
        </p:txBody>
      </p:sp>
      <p:sp>
        <p:nvSpPr>
          <p:cNvPr id="31" name="Rectangle 38">
            <a:extLst>
              <a:ext uri="{FF2B5EF4-FFF2-40B4-BE49-F238E27FC236}">
                <a16:creationId xmlns:a16="http://schemas.microsoft.com/office/drawing/2014/main" id="{B2392C1D-10F0-2947-B13B-DEDEB625BCD2}"/>
              </a:ext>
            </a:extLst>
          </p:cNvPr>
          <p:cNvSpPr>
            <a:spLocks noChangeArrowheads="1"/>
          </p:cNvSpPr>
          <p:nvPr>
            <p:custDataLst>
              <p:tags r:id="rId12"/>
            </p:custDataLst>
          </p:nvPr>
        </p:nvSpPr>
        <p:spPr bwMode="gray">
          <a:xfrm>
            <a:off x="606504" y="5241929"/>
            <a:ext cx="5863647"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defRPr/>
            </a:pPr>
            <a:r>
              <a:rPr lang="nl-NL" sz="1050" kern="0" dirty="0">
                <a:latin typeface="Gotham Medium" panose="02000603030000020004" pitchFamily="2" charset="77"/>
              </a:rPr>
              <a:t>AANPAK &amp; PLANNING</a:t>
            </a:r>
          </a:p>
        </p:txBody>
      </p:sp>
      <p:sp>
        <p:nvSpPr>
          <p:cNvPr id="32" name="Rectangle 38">
            <a:extLst>
              <a:ext uri="{FF2B5EF4-FFF2-40B4-BE49-F238E27FC236}">
                <a16:creationId xmlns:a16="http://schemas.microsoft.com/office/drawing/2014/main" id="{A91501AF-8514-E542-BAE4-AC49C3FD3964}"/>
              </a:ext>
            </a:extLst>
          </p:cNvPr>
          <p:cNvSpPr>
            <a:spLocks noChangeArrowheads="1"/>
          </p:cNvSpPr>
          <p:nvPr>
            <p:custDataLst>
              <p:tags r:id="rId13"/>
            </p:custDataLst>
          </p:nvPr>
        </p:nvSpPr>
        <p:spPr bwMode="gray">
          <a:xfrm>
            <a:off x="6882827" y="230359"/>
            <a:ext cx="4936985"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defRPr/>
            </a:pPr>
            <a:r>
              <a:rPr lang="nl-NL" sz="1050" kern="0" dirty="0">
                <a:latin typeface="Gotham Medium" panose="02000603030000020004" pitchFamily="2" charset="77"/>
              </a:rPr>
              <a:t>DATUM &amp; VERSIE</a:t>
            </a:r>
          </a:p>
        </p:txBody>
      </p:sp>
      <p:sp>
        <p:nvSpPr>
          <p:cNvPr id="33" name="Rectangle 38">
            <a:extLst>
              <a:ext uri="{FF2B5EF4-FFF2-40B4-BE49-F238E27FC236}">
                <a16:creationId xmlns:a16="http://schemas.microsoft.com/office/drawing/2014/main" id="{2DA828D3-3AF0-E040-8017-65A81758EAF1}"/>
              </a:ext>
            </a:extLst>
          </p:cNvPr>
          <p:cNvSpPr>
            <a:spLocks noChangeArrowheads="1"/>
          </p:cNvSpPr>
          <p:nvPr>
            <p:custDataLst>
              <p:tags r:id="rId14"/>
            </p:custDataLst>
          </p:nvPr>
        </p:nvSpPr>
        <p:spPr bwMode="gray">
          <a:xfrm>
            <a:off x="6882827" y="2445404"/>
            <a:ext cx="4937007"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pPr>
            <a:r>
              <a:rPr lang="nl-NL" sz="1050" kern="0" dirty="0">
                <a:latin typeface="Gotham Medium" panose="02000603030000020004" pitchFamily="2" charset="77"/>
              </a:rPr>
              <a:t>BUSINESS CASE</a:t>
            </a:r>
          </a:p>
        </p:txBody>
      </p:sp>
      <p:sp>
        <p:nvSpPr>
          <p:cNvPr id="34" name="Rectangle 38">
            <a:extLst>
              <a:ext uri="{FF2B5EF4-FFF2-40B4-BE49-F238E27FC236}">
                <a16:creationId xmlns:a16="http://schemas.microsoft.com/office/drawing/2014/main" id="{8FCF2AEA-06F7-E943-B8F6-E7CE02E87812}"/>
              </a:ext>
            </a:extLst>
          </p:cNvPr>
          <p:cNvSpPr>
            <a:spLocks noChangeArrowheads="1"/>
          </p:cNvSpPr>
          <p:nvPr>
            <p:custDataLst>
              <p:tags r:id="rId15"/>
            </p:custDataLst>
          </p:nvPr>
        </p:nvSpPr>
        <p:spPr bwMode="gray">
          <a:xfrm>
            <a:off x="6882828" y="5683908"/>
            <a:ext cx="4937007" cy="198555"/>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pPr>
            <a:r>
              <a:rPr lang="nl-NL" sz="1050" kern="0" dirty="0">
                <a:latin typeface="Gotham Medium" panose="02000603030000020004" pitchFamily="2" charset="77"/>
              </a:rPr>
              <a:t>AKKOORD</a:t>
            </a:r>
          </a:p>
        </p:txBody>
      </p:sp>
      <p:sp>
        <p:nvSpPr>
          <p:cNvPr id="37" name="Rectangle 38">
            <a:extLst>
              <a:ext uri="{FF2B5EF4-FFF2-40B4-BE49-F238E27FC236}">
                <a16:creationId xmlns:a16="http://schemas.microsoft.com/office/drawing/2014/main" id="{9D178DB1-C14A-6845-8C28-48422FB912E4}"/>
              </a:ext>
            </a:extLst>
          </p:cNvPr>
          <p:cNvSpPr>
            <a:spLocks noChangeArrowheads="1"/>
          </p:cNvSpPr>
          <p:nvPr>
            <p:custDataLst>
              <p:tags r:id="rId16"/>
            </p:custDataLst>
          </p:nvPr>
        </p:nvSpPr>
        <p:spPr bwMode="gray">
          <a:xfrm>
            <a:off x="6906379" y="750250"/>
            <a:ext cx="4936985" cy="197367"/>
          </a:xfrm>
          <a:prstGeom prst="rect">
            <a:avLst/>
          </a:prstGeom>
          <a:noFill/>
          <a:ln w="9525" algn="ctr">
            <a:noFill/>
            <a:miter lim="800000"/>
            <a:headEnd/>
            <a:tailEnd/>
          </a:ln>
          <a:effectLst/>
        </p:spPr>
        <p:txBody>
          <a:bodyPr wrap="square" lIns="70875" tIns="17719" rIns="0" bIns="17719" anchor="b">
            <a:spAutoFit/>
          </a:bodyPr>
          <a:lstStyle/>
          <a:p>
            <a:pPr defTabSz="881329">
              <a:buClr>
                <a:srgbClr val="000000"/>
              </a:buClr>
              <a:buSzPct val="125000"/>
            </a:pPr>
            <a:r>
              <a:rPr lang="nl-NL" sz="1050" kern="0" dirty="0">
                <a:latin typeface="Gotham Medium" panose="02000603030000020004" pitchFamily="2" charset="77"/>
              </a:rPr>
              <a:t>TEAM</a:t>
            </a:r>
            <a:endParaRPr lang="nl-NL" sz="1050" dirty="0">
              <a:latin typeface="Gotham Medium" panose="02000603030000020004" pitchFamily="2" charset="77"/>
              <a:cs typeface="Helvetica"/>
            </a:endParaRPr>
          </a:p>
        </p:txBody>
      </p:sp>
      <p:sp>
        <p:nvSpPr>
          <p:cNvPr id="38" name="Rectangle 38">
            <a:extLst>
              <a:ext uri="{FF2B5EF4-FFF2-40B4-BE49-F238E27FC236}">
                <a16:creationId xmlns:a16="http://schemas.microsoft.com/office/drawing/2014/main" id="{96A05AE6-D635-7246-909F-7113229AD6FD}"/>
              </a:ext>
            </a:extLst>
          </p:cNvPr>
          <p:cNvSpPr>
            <a:spLocks noChangeArrowheads="1"/>
          </p:cNvSpPr>
          <p:nvPr>
            <p:custDataLst>
              <p:tags r:id="rId17"/>
            </p:custDataLst>
          </p:nvPr>
        </p:nvSpPr>
        <p:spPr bwMode="gray">
          <a:xfrm>
            <a:off x="6923914" y="477031"/>
            <a:ext cx="5015387" cy="181735"/>
          </a:xfrm>
          <a:prstGeom prst="rect">
            <a:avLst/>
          </a:prstGeom>
          <a:noFill/>
          <a:ln w="9525" algn="ctr">
            <a:solidFill>
              <a:schemeClr val="bg2">
                <a:lumMod val="90000"/>
              </a:schemeClr>
            </a:solidFill>
            <a:miter lim="800000"/>
            <a:headEnd/>
            <a:tailEnd/>
          </a:ln>
          <a:effectLst/>
        </p:spPr>
        <p:txBody>
          <a:bodyPr wrap="square" lIns="70875" tIns="17719" rIns="0" bIns="17719" anchor="b">
            <a:spAutoFit/>
          </a:bodyPr>
          <a:lstStyle/>
          <a:p>
            <a:pPr>
              <a:buClr>
                <a:srgbClr val="000000"/>
              </a:buClr>
              <a:buSzPct val="125000"/>
              <a:defRPr/>
            </a:pPr>
            <a:endParaRPr lang="nl-NL" sz="844" dirty="0">
              <a:solidFill>
                <a:srgbClr val="404040"/>
              </a:solidFill>
              <a:latin typeface="Arial Rounded MT Bold" panose="020F0704030504030204" pitchFamily="34" charset="77"/>
            </a:endParaRPr>
          </a:p>
        </p:txBody>
      </p:sp>
    </p:spTree>
    <p:extLst>
      <p:ext uri="{BB962C8B-B14F-4D97-AF65-F5344CB8AC3E}">
        <p14:creationId xmlns:p14="http://schemas.microsoft.com/office/powerpoint/2010/main" val="1091903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6" y="0"/>
            <a:ext cx="11878053" cy="6858000"/>
            <a:chOff x="6" y="0"/>
            <a:chExt cx="11878053"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6" y="936171"/>
              <a:ext cx="4096981"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0" y="1037863"/>
              <a:ext cx="409697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297055330"/>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in de </a:t>
                      </a:r>
                      <a:r>
                        <a:rPr lang="nl-NL" sz="1300" b="0" i="0" dirty="0" err="1">
                          <a:latin typeface="Gotham Light" panose="02000603030000020004" pitchFamily="2" charset="77"/>
                          <a:ea typeface="Arial" charset="0"/>
                          <a:cs typeface="Arial" charset="0"/>
                        </a:rPr>
                        <a:t>define</a:t>
                      </a:r>
                      <a:r>
                        <a:rPr lang="nl-NL" sz="1300" b="0" i="0" dirty="0">
                          <a:latin typeface="Gotham Light" panose="02000603030000020004" pitchFamily="2" charset="77"/>
                          <a:ea typeface="Arial" charset="0"/>
                          <a:cs typeface="Arial" charset="0"/>
                        </a:rPr>
                        <a:t> fase?</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1861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DC2A97-70D5-8E47-A0EB-0E3642FBAF0F}"/>
              </a:ext>
            </a:extLst>
          </p:cNvPr>
          <p:cNvPicPr>
            <a:picLocks noChangeAspect="1"/>
          </p:cNvPicPr>
          <p:nvPr/>
        </p:nvPicPr>
        <p:blipFill rotWithShape="1">
          <a:blip r:embed="rId4"/>
          <a:srcRect l="8762" r="11961" b="32632"/>
          <a:stretch/>
        </p:blipFill>
        <p:spPr>
          <a:xfrm>
            <a:off x="2948418" y="1424570"/>
            <a:ext cx="6295163" cy="4008859"/>
          </a:xfrm>
          <a:prstGeom prst="rect">
            <a:avLst/>
          </a:prstGeom>
          <a:ln w="76200">
            <a:solidFill>
              <a:srgbClr val="FEED86"/>
            </a:solidFill>
          </a:ln>
        </p:spPr>
      </p:pic>
    </p:spTree>
    <p:extLst>
      <p:ext uri="{BB962C8B-B14F-4D97-AF65-F5344CB8AC3E}">
        <p14:creationId xmlns:p14="http://schemas.microsoft.com/office/powerpoint/2010/main" val="226287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258387" y="1259427"/>
            <a:ext cx="9495649" cy="5149849"/>
          </a:xfrm>
        </p:spPr>
        <p:txBody>
          <a:bodyPr>
            <a:normAutofit/>
          </a:bodyPr>
          <a:lstStyle/>
          <a:p>
            <a:pPr marL="0" indent="0" algn="just">
              <a:lnSpc>
                <a:spcPct val="120000"/>
              </a:lnSpc>
              <a:buNone/>
            </a:pPr>
            <a:r>
              <a:rPr lang="nl-NL" sz="1700" dirty="0">
                <a:latin typeface="Gotham Medium" panose="02000603030000020004" pitchFamily="2" charset="77"/>
                <a:ea typeface="Arial" charset="0"/>
                <a:cs typeface="Arial" charset="0"/>
              </a:rPr>
              <a:t>DOEL</a:t>
            </a:r>
          </a:p>
          <a:p>
            <a:pPr marL="0" indent="0" algn="just">
              <a:lnSpc>
                <a:spcPct val="120000"/>
              </a:lnSpc>
              <a:buNone/>
            </a:pPr>
            <a:r>
              <a:rPr lang="nl-NL" sz="1700" dirty="0">
                <a:latin typeface="Gotham Light" panose="02000603030000020004" pitchFamily="2" charset="77"/>
                <a:ea typeface="Arial" charset="0"/>
                <a:cs typeface="Arial" charset="0"/>
              </a:rPr>
              <a:t>De huidige situatie in kaart brengen.</a:t>
            </a:r>
          </a:p>
          <a:p>
            <a:pPr marL="0" indent="0" algn="just">
              <a:lnSpc>
                <a:spcPct val="120000"/>
              </a:lnSpc>
              <a:buNone/>
            </a:pPr>
            <a:endParaRPr lang="nl-NL" sz="1700" dirty="0">
              <a:latin typeface="Gotham Light" panose="02000603030000020004" pitchFamily="2" charset="77"/>
              <a:ea typeface="Arial" charset="0"/>
              <a:cs typeface="Arial" charset="0"/>
            </a:endParaRPr>
          </a:p>
          <a:p>
            <a:pPr marL="0" indent="0" algn="just">
              <a:lnSpc>
                <a:spcPct val="120000"/>
              </a:lnSpc>
              <a:buNone/>
            </a:pPr>
            <a:r>
              <a:rPr lang="nl-NL" sz="1700" dirty="0">
                <a:latin typeface="Gotham Medium" panose="02000603030000020004" pitchFamily="2" charset="77"/>
                <a:ea typeface="Arial" charset="0"/>
                <a:cs typeface="Arial" charset="0"/>
              </a:rPr>
              <a:t>TOOLS &amp; TECHNIEKEN</a:t>
            </a:r>
          </a:p>
          <a:p>
            <a:pPr>
              <a:buSzPct val="60000"/>
              <a:buFont typeface=".Lucida Grande UI Regular"/>
              <a:buChar char="◆"/>
            </a:pPr>
            <a:r>
              <a:rPr lang="nl-NL" sz="1600" dirty="0">
                <a:latin typeface="Gotham Light" panose="02000603030000020004" pitchFamily="2" charset="77"/>
                <a:ea typeface="Arial" charset="0"/>
                <a:cs typeface="Arial" charset="0"/>
              </a:rPr>
              <a:t>Value stream map (</a:t>
            </a:r>
            <a:r>
              <a:rPr lang="nl-NL" sz="1600" dirty="0" err="1">
                <a:latin typeface="Gotham Light" panose="02000603030000020004" pitchFamily="2" charset="77"/>
                <a:ea typeface="Arial" charset="0"/>
                <a:cs typeface="Arial" charset="0"/>
              </a:rPr>
              <a:t>current</a:t>
            </a:r>
            <a:r>
              <a:rPr lang="nl-NL" sz="1600" dirty="0">
                <a:latin typeface="Gotham Light" panose="02000603030000020004" pitchFamily="2" charset="77"/>
                <a:ea typeface="Arial" charset="0"/>
                <a:cs typeface="Arial" charset="0"/>
              </a:rPr>
              <a:t> state)</a:t>
            </a:r>
          </a:p>
          <a:p>
            <a:pPr>
              <a:buSzPct val="60000"/>
              <a:buFont typeface=".Lucida Grande UI Regular"/>
              <a:buChar char="◆"/>
            </a:pPr>
            <a:r>
              <a:rPr lang="nl-NL" sz="1600" dirty="0">
                <a:latin typeface="Gotham Light" panose="02000603030000020004" pitchFamily="2" charset="77"/>
                <a:ea typeface="Arial" charset="0"/>
                <a:cs typeface="Arial" charset="0"/>
              </a:rPr>
              <a:t>Performance </a:t>
            </a:r>
            <a:r>
              <a:rPr lang="nl-NL" sz="1600" dirty="0" err="1">
                <a:latin typeface="Gotham Light" panose="02000603030000020004" pitchFamily="2" charset="77"/>
                <a:ea typeface="Arial" charset="0"/>
                <a:cs typeface="Arial" charset="0"/>
              </a:rPr>
              <a:t>metrics</a:t>
            </a:r>
            <a:endParaRPr lang="nl-NL" sz="1600" dirty="0">
              <a:latin typeface="Gotham Light" panose="02000603030000020004" pitchFamily="2" charset="77"/>
              <a:ea typeface="Arial" charset="0"/>
              <a:cs typeface="Arial" charset="0"/>
            </a:endParaRPr>
          </a:p>
          <a:p>
            <a:pPr>
              <a:buSzPct val="60000"/>
              <a:buFont typeface=".Lucida Grande UI Regular"/>
              <a:buChar char="◆"/>
            </a:pPr>
            <a:r>
              <a:rPr lang="nl-NL" sz="1600" dirty="0">
                <a:latin typeface="Gotham Light" panose="02000603030000020004" pitchFamily="2" charset="77"/>
                <a:ea typeface="Arial" charset="0"/>
                <a:cs typeface="Arial" charset="0"/>
              </a:rPr>
              <a:t>Meetplan</a:t>
            </a:r>
          </a:p>
          <a:p>
            <a:pPr>
              <a:buSzPct val="60000"/>
              <a:buFont typeface=".Lucida Grande UI Regular"/>
              <a:buChar char="◆"/>
            </a:pPr>
            <a:r>
              <a:rPr lang="nl-NL" sz="1600" dirty="0" err="1">
                <a:latin typeface="Gotham Light" panose="02000603030000020004" pitchFamily="2" charset="77"/>
                <a:ea typeface="Arial" charset="0"/>
                <a:cs typeface="Arial" charset="0"/>
              </a:rPr>
              <a:t>Minitab</a:t>
            </a:r>
            <a:endParaRPr lang="nl-NL" sz="1600" dirty="0">
              <a:latin typeface="Gotham Light" panose="02000603030000020004" pitchFamily="2" charset="77"/>
              <a:ea typeface="Arial" charset="0"/>
              <a:cs typeface="Arial" charset="0"/>
            </a:endParaRPr>
          </a:p>
          <a:p>
            <a:pPr>
              <a:buSzPct val="60000"/>
              <a:buFont typeface=".Lucida Grande UI Regular"/>
              <a:buChar char="◆"/>
            </a:pPr>
            <a:r>
              <a:rPr lang="nl-NL" sz="1600" dirty="0">
                <a:latin typeface="Gotham Light" panose="02000603030000020004" pitchFamily="2" charset="77"/>
                <a:ea typeface="Arial" charset="0"/>
                <a:cs typeface="Arial" charset="0"/>
              </a:rPr>
              <a:t>Meetsysteem analyse</a:t>
            </a:r>
          </a:p>
          <a:p>
            <a:pPr>
              <a:buSzPct val="60000"/>
              <a:buFont typeface=".Lucida Grande UI Regular"/>
              <a:buChar char="◆"/>
            </a:pPr>
            <a:r>
              <a:rPr lang="nl-NL" sz="1600" dirty="0">
                <a:latin typeface="Gotham Light" panose="02000603030000020004" pitchFamily="2" charset="77"/>
                <a:ea typeface="Arial" charset="0"/>
                <a:cs typeface="Arial" charset="0"/>
              </a:rPr>
              <a:t>Flatfile</a:t>
            </a:r>
          </a:p>
          <a:p>
            <a:pPr>
              <a:buSzPct val="60000"/>
              <a:buFont typeface=".Lucida Grande UI Regular"/>
              <a:buChar char="◆"/>
            </a:pPr>
            <a:r>
              <a:rPr lang="nl-NL" sz="1600" dirty="0">
                <a:latin typeface="Gotham Light" panose="02000603030000020004" pitchFamily="2" charset="77"/>
                <a:ea typeface="Arial" charset="0"/>
                <a:cs typeface="Arial" charset="0"/>
              </a:rPr>
              <a:t>Projectcharter</a:t>
            </a:r>
          </a:p>
          <a:p>
            <a:endParaRPr lang="nl-NL" dirty="0">
              <a:latin typeface="Arial" charset="0"/>
              <a:ea typeface="Arial" charset="0"/>
              <a:cs typeface="Arial" charset="0"/>
            </a:endParaRPr>
          </a:p>
        </p:txBody>
      </p:sp>
      <p:grpSp>
        <p:nvGrpSpPr>
          <p:cNvPr id="15" name="Groep 14">
            <a:extLst>
              <a:ext uri="{FF2B5EF4-FFF2-40B4-BE49-F238E27FC236}">
                <a16:creationId xmlns:a16="http://schemas.microsoft.com/office/drawing/2014/main" id="{02856EAE-943F-404F-90F2-4FAE138E57C8}"/>
              </a:ext>
            </a:extLst>
          </p:cNvPr>
          <p:cNvGrpSpPr/>
          <p:nvPr/>
        </p:nvGrpSpPr>
        <p:grpSpPr>
          <a:xfrm rot="445049">
            <a:off x="5492891" y="3702201"/>
            <a:ext cx="996147" cy="1745026"/>
            <a:chOff x="5987092" y="2797564"/>
            <a:chExt cx="996147" cy="1745026"/>
          </a:xfrm>
        </p:grpSpPr>
        <p:pic>
          <p:nvPicPr>
            <p:cNvPr id="13" name="Afbeelding 12" descr="Afbeelding met tekening&#10;&#10;Automatisch gegenereerde beschrijving">
              <a:extLst>
                <a:ext uri="{FF2B5EF4-FFF2-40B4-BE49-F238E27FC236}">
                  <a16:creationId xmlns:a16="http://schemas.microsoft.com/office/drawing/2014/main" id="{B37A7899-2E37-C74C-B73F-D4B69614BA78}"/>
                </a:ext>
              </a:extLst>
            </p:cNvPr>
            <p:cNvPicPr>
              <a:picLocks noChangeAspect="1"/>
            </p:cNvPicPr>
            <p:nvPr/>
          </p:nvPicPr>
          <p:blipFill rotWithShape="1">
            <a:blip r:embed="rId3"/>
            <a:srcRect l="9839" t="35482" r="70283" b="39073"/>
            <a:stretch/>
          </p:blipFill>
          <p:spPr>
            <a:xfrm rot="2260894">
              <a:off x="5987092" y="2797564"/>
              <a:ext cx="996147" cy="1745026"/>
            </a:xfrm>
            <a:prstGeom prst="rect">
              <a:avLst/>
            </a:prstGeom>
          </p:spPr>
        </p:pic>
        <p:sp>
          <p:nvSpPr>
            <p:cNvPr id="14" name="Rechthoek 13">
              <a:extLst>
                <a:ext uri="{FF2B5EF4-FFF2-40B4-BE49-F238E27FC236}">
                  <a16:creationId xmlns:a16="http://schemas.microsoft.com/office/drawing/2014/main" id="{707549F4-4645-BE49-85F7-32A3856EF279}"/>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65CBB7B7-2F46-8146-8600-643D5221F65E}"/>
              </a:ext>
            </a:extLst>
          </p:cNvPr>
          <p:cNvGrpSpPr/>
          <p:nvPr/>
        </p:nvGrpSpPr>
        <p:grpSpPr>
          <a:xfrm>
            <a:off x="2" y="0"/>
            <a:ext cx="11878057" cy="6858000"/>
            <a:chOff x="2" y="0"/>
            <a:chExt cx="11878057"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4"/>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2" y="936171"/>
              <a:ext cx="452449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4" y="1037863"/>
              <a:ext cx="452449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OVERZICHT</a:t>
            </a:r>
            <a:endParaRPr lang="nl-NL" sz="3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20449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2" y="0"/>
            <a:ext cx="11878057" cy="6858000"/>
            <a:chOff x="2" y="0"/>
            <a:chExt cx="11878057"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2" y="936171"/>
              <a:ext cx="642454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4" y="1037863"/>
              <a:ext cx="642454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VALUE STREAM MAP (VSM)</a:t>
            </a:r>
            <a:endParaRPr lang="nl-NL" sz="3600" dirty="0">
              <a:latin typeface="Gotham Light" panose="02000603030000020004" pitchFamily="2" charset="77"/>
              <a:ea typeface="Arial" charset="0"/>
              <a:cs typeface="Arial" charset="0"/>
            </a:endParaRPr>
          </a:p>
        </p:txBody>
      </p:sp>
      <p:sp>
        <p:nvSpPr>
          <p:cNvPr id="22" name="Tijdelijke aanduiding voor inhoud 2">
            <a:extLst>
              <a:ext uri="{FF2B5EF4-FFF2-40B4-BE49-F238E27FC236}">
                <a16:creationId xmlns:a16="http://schemas.microsoft.com/office/drawing/2014/main" id="{3469D4A6-4597-A240-9836-652C7A18D98F}"/>
              </a:ext>
            </a:extLst>
          </p:cNvPr>
          <p:cNvSpPr>
            <a:spLocks noGrp="1"/>
          </p:cNvSpPr>
          <p:nvPr>
            <p:ph idx="1"/>
          </p:nvPr>
        </p:nvSpPr>
        <p:spPr>
          <a:xfrm>
            <a:off x="1258387" y="1253331"/>
            <a:ext cx="9123947" cy="4351338"/>
          </a:xfrm>
        </p:spPr>
        <p:txBody>
          <a:bodyPr>
            <a:normAutofit/>
          </a:bodyPr>
          <a:lstStyle/>
          <a:p>
            <a:pPr marL="0" indent="0" algn="just">
              <a:buNone/>
            </a:pPr>
            <a:r>
              <a:rPr lang="nl-NL" sz="1600" dirty="0">
                <a:latin typeface="Gotham Light" panose="02000603030000020004" pitchFamily="2" charset="77"/>
                <a:ea typeface="Arial" charset="0"/>
                <a:cs typeface="Arial" charset="0"/>
              </a:rPr>
              <a:t>De VSM is jouw centrale tool in deze fase. Een VSM maak je met papier en post-</a:t>
            </a:r>
            <a:r>
              <a:rPr lang="nl-NL" sz="1600" dirty="0" err="1">
                <a:latin typeface="Gotham Light" panose="02000603030000020004" pitchFamily="2" charset="77"/>
                <a:ea typeface="Arial" charset="0"/>
                <a:cs typeface="Arial" charset="0"/>
              </a:rPr>
              <a:t>its</a:t>
            </a:r>
            <a:r>
              <a:rPr lang="nl-NL" sz="1600" dirty="0">
                <a:latin typeface="Gotham Light" panose="02000603030000020004" pitchFamily="2" charset="77"/>
                <a:ea typeface="Arial" charset="0"/>
                <a:cs typeface="Arial" charset="0"/>
              </a:rPr>
              <a:t>, bij voorkeur op </a:t>
            </a:r>
            <a:r>
              <a:rPr lang="nl-NL" sz="1600" dirty="0" err="1">
                <a:latin typeface="Gotham Light" panose="02000603030000020004" pitchFamily="2" charset="77"/>
                <a:ea typeface="Arial" charset="0"/>
                <a:cs typeface="Arial" charset="0"/>
              </a:rPr>
              <a:t>brown</a:t>
            </a:r>
            <a:r>
              <a:rPr lang="nl-NL" sz="1600" dirty="0">
                <a:latin typeface="Gotham Light" panose="02000603030000020004" pitchFamily="2" charset="77"/>
                <a:ea typeface="Arial" charset="0"/>
                <a:cs typeface="Arial" charset="0"/>
              </a:rPr>
              <a:t> paper. Dit zorgt ervoor dat je met alle betrokkenen het proces compleet vastlegt, je maakt het meten visueel. Het proces digitaal in kaart brengen is niet nodig (zonde van je tijd). Zorg wel dat je de VSM goed bewaart of op foto’s hebt, mocht je later nog wat op willen zoeken. </a:t>
            </a:r>
            <a:endParaRPr lang="nl-NL" sz="1950" dirty="0">
              <a:latin typeface="Gotham ExtraLight" charset="0"/>
              <a:ea typeface="Gotham ExtraLight" charset="0"/>
              <a:cs typeface="Gotham ExtraLight" charset="0"/>
            </a:endParaRPr>
          </a:p>
        </p:txBody>
      </p:sp>
      <p:pic>
        <p:nvPicPr>
          <p:cNvPr id="23" name="Afbeelding 22" descr="Afbeelding met tekening&#10;&#10;Automatisch gegenereerde beschrijving">
            <a:extLst>
              <a:ext uri="{FF2B5EF4-FFF2-40B4-BE49-F238E27FC236}">
                <a16:creationId xmlns:a16="http://schemas.microsoft.com/office/drawing/2014/main" id="{3D483A1E-EA04-6049-A85F-66BA664A91A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997492" y="3429000"/>
            <a:ext cx="3997158" cy="2245976"/>
          </a:xfrm>
          <a:prstGeom prst="rect">
            <a:avLst/>
          </a:prstGeom>
        </p:spPr>
      </p:pic>
    </p:spTree>
    <p:extLst>
      <p:ext uri="{BB962C8B-B14F-4D97-AF65-F5344CB8AC3E}">
        <p14:creationId xmlns:p14="http://schemas.microsoft.com/office/powerpoint/2010/main" val="64517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2" y="0"/>
            <a:ext cx="11878057" cy="6858000"/>
            <a:chOff x="2" y="0"/>
            <a:chExt cx="11878057"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2" y="936171"/>
              <a:ext cx="642454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4" y="1037863"/>
              <a:ext cx="642454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VALUE STREAM MAP (VSM)</a:t>
            </a:r>
            <a:endParaRPr lang="nl-NL" sz="3600" dirty="0">
              <a:latin typeface="Gotham Light" panose="02000603030000020004" pitchFamily="2" charset="77"/>
              <a:ea typeface="Arial" charset="0"/>
              <a:cs typeface="Arial" charset="0"/>
            </a:endParaRPr>
          </a:p>
        </p:txBody>
      </p:sp>
      <p:sp>
        <p:nvSpPr>
          <p:cNvPr id="13" name="Tijdelijke aanduiding voor inhoud 2">
            <a:extLst>
              <a:ext uri="{FF2B5EF4-FFF2-40B4-BE49-F238E27FC236}">
                <a16:creationId xmlns:a16="http://schemas.microsoft.com/office/drawing/2014/main" id="{E2762934-2A60-3940-8972-2CB1097DA3D6}"/>
              </a:ext>
            </a:extLst>
          </p:cNvPr>
          <p:cNvSpPr>
            <a:spLocks noGrp="1"/>
          </p:cNvSpPr>
          <p:nvPr>
            <p:ph idx="1"/>
          </p:nvPr>
        </p:nvSpPr>
        <p:spPr>
          <a:xfrm>
            <a:off x="1258387" y="1297050"/>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Voeg hier (een) foto(‘s) toe van jullie VSM-sessie(s).</a:t>
            </a:r>
            <a:endParaRPr lang="nl-NL" sz="2000" dirty="0">
              <a:solidFill>
                <a:schemeClr val="bg1">
                  <a:lumMod val="50000"/>
                </a:schemeClr>
              </a:solidFill>
              <a:latin typeface="Gotham ExtraLight" charset="0"/>
              <a:ea typeface="Gotham ExtraLight" charset="0"/>
              <a:cs typeface="Gotham ExtraLight" charset="0"/>
            </a:endParaRPr>
          </a:p>
        </p:txBody>
      </p:sp>
      <p:pic>
        <p:nvPicPr>
          <p:cNvPr id="14" name="Afbeelding 13" descr="Afbeelding met spel&#10;&#10;Automatisch gegenereerde beschrijving">
            <a:extLst>
              <a:ext uri="{FF2B5EF4-FFF2-40B4-BE49-F238E27FC236}">
                <a16:creationId xmlns:a16="http://schemas.microsoft.com/office/drawing/2014/main" id="{46085098-2ED0-2247-872B-E052B10A1758}"/>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34034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248891"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248889"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VSM AANVULLEN</a:t>
            </a:r>
            <a:endParaRPr lang="nl-NL" sz="3600" dirty="0">
              <a:latin typeface="Gotham Light" panose="02000603030000020004" pitchFamily="2" charset="77"/>
              <a:ea typeface="Arial" charset="0"/>
              <a:cs typeface="Arial" charset="0"/>
            </a:endParaRPr>
          </a:p>
        </p:txBody>
      </p:sp>
      <p:sp>
        <p:nvSpPr>
          <p:cNvPr id="15" name="Tijdelijke aanduiding voor inhoud 2">
            <a:extLst>
              <a:ext uri="{FF2B5EF4-FFF2-40B4-BE49-F238E27FC236}">
                <a16:creationId xmlns:a16="http://schemas.microsoft.com/office/drawing/2014/main" id="{36925586-B5EF-A040-BF16-DD806670FEA1}"/>
              </a:ext>
            </a:extLst>
          </p:cNvPr>
          <p:cNvSpPr>
            <a:spLocks noGrp="1"/>
          </p:cNvSpPr>
          <p:nvPr>
            <p:ph idx="1"/>
          </p:nvPr>
        </p:nvSpPr>
        <p:spPr>
          <a:xfrm>
            <a:off x="1258387" y="1319530"/>
            <a:ext cx="9123947" cy="4351338"/>
          </a:xfrm>
        </p:spPr>
        <p:txBody>
          <a:bodyPr>
            <a:normAutofit/>
          </a:bodyPr>
          <a:lstStyle/>
          <a:p>
            <a:pPr marL="0" indent="0" algn="just">
              <a:buNone/>
            </a:pPr>
            <a:r>
              <a:rPr lang="nl-NL" sz="1600" dirty="0">
                <a:latin typeface="Gotham Light" panose="02000603030000020004" pitchFamily="2" charset="77"/>
                <a:ea typeface="Arial" charset="0"/>
                <a:cs typeface="Arial" charset="0"/>
              </a:rPr>
              <a:t>Soms heb je na het maken van de VSM nog niet genoeg gegevens verzameld om het proces echt te doorgronden of zijn er dingen nog niet helemaal duidelijk. Als dit het geval is, kan het handig zijn om ‘de </a:t>
            </a:r>
            <a:r>
              <a:rPr lang="nl-NL" sz="1600" dirty="0" err="1">
                <a:latin typeface="Gotham Light" panose="02000603030000020004" pitchFamily="2" charset="77"/>
                <a:ea typeface="Arial" charset="0"/>
                <a:cs typeface="Arial" charset="0"/>
              </a:rPr>
              <a:t>gemba</a:t>
            </a:r>
            <a:r>
              <a:rPr lang="nl-NL" sz="1600" dirty="0">
                <a:latin typeface="Gotham Light" panose="02000603030000020004" pitchFamily="2" charset="77"/>
                <a:ea typeface="Arial" charset="0"/>
                <a:cs typeface="Arial" charset="0"/>
              </a:rPr>
              <a:t>’ nog op te gaan.</a:t>
            </a:r>
          </a:p>
          <a:p>
            <a:pPr marL="0" indent="0" algn="just">
              <a:lnSpc>
                <a:spcPct val="150000"/>
              </a:lnSpc>
              <a:buNone/>
            </a:pPr>
            <a:br>
              <a:rPr lang="nl-NL" sz="1600" dirty="0">
                <a:latin typeface="Gotham Light" panose="02000603030000020004" pitchFamily="2" charset="77"/>
                <a:ea typeface="Arial" charset="0"/>
                <a:cs typeface="Arial" charset="0"/>
              </a:rPr>
            </a:br>
            <a:r>
              <a:rPr lang="nl-NL" sz="1600" dirty="0">
                <a:latin typeface="Gotham Light" panose="02000603030000020004" pitchFamily="2" charset="77"/>
                <a:ea typeface="Arial" charset="0"/>
                <a:cs typeface="Arial" charset="0"/>
              </a:rPr>
              <a:t>Beantwoord de volgende vragen:</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het voor iedereen duidelijk wat de processtappen inhouden?</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een overzicht van de verschillende rollen en betrokkenen in het proces?</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een overzicht van alle systemen die gebruikt worden voor dit proces? </a:t>
            </a:r>
          </a:p>
        </p:txBody>
      </p:sp>
    </p:spTree>
    <p:extLst>
      <p:ext uri="{BB962C8B-B14F-4D97-AF65-F5344CB8AC3E}">
        <p14:creationId xmlns:p14="http://schemas.microsoft.com/office/powerpoint/2010/main" val="57469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248891"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248889"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VSM AANVULLEN</a:t>
            </a:r>
            <a:endParaRPr lang="nl-NL" sz="3600" dirty="0">
              <a:latin typeface="Gotham Light" panose="02000603030000020004" pitchFamily="2" charset="77"/>
              <a:ea typeface="Arial" charset="0"/>
              <a:cs typeface="Arial" charset="0"/>
            </a:endParaRPr>
          </a:p>
        </p:txBody>
      </p:sp>
      <p:sp>
        <p:nvSpPr>
          <p:cNvPr id="13" name="Tijdelijke aanduiding voor inhoud 2">
            <a:extLst>
              <a:ext uri="{FF2B5EF4-FFF2-40B4-BE49-F238E27FC236}">
                <a16:creationId xmlns:a16="http://schemas.microsoft.com/office/drawing/2014/main" id="{ABFFE9D8-4ECB-F942-A706-0C0D38C196CE}"/>
              </a:ext>
            </a:extLst>
          </p:cNvPr>
          <p:cNvSpPr txBox="1">
            <a:spLocks/>
          </p:cNvSpPr>
          <p:nvPr/>
        </p:nvSpPr>
        <p:spPr>
          <a:xfrm>
            <a:off x="1258387" y="1319530"/>
            <a:ext cx="91239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dirty="0">
                <a:solidFill>
                  <a:schemeClr val="bg1">
                    <a:lumMod val="50000"/>
                  </a:schemeClr>
                </a:solidFill>
                <a:latin typeface="Gotham Light" panose="02000603030000020004" pitchFamily="2" charset="77"/>
                <a:ea typeface="Arial" charset="0"/>
                <a:cs typeface="Arial" charset="0"/>
              </a:rPr>
              <a:t>Voeg hier eventueel foto’s toe van de </a:t>
            </a:r>
            <a:r>
              <a:rPr lang="nl-NL" sz="1600" dirty="0" err="1">
                <a:solidFill>
                  <a:schemeClr val="bg1">
                    <a:lumMod val="50000"/>
                  </a:schemeClr>
                </a:solidFill>
                <a:latin typeface="Gotham Light" panose="02000603030000020004" pitchFamily="2" charset="77"/>
                <a:ea typeface="Arial" charset="0"/>
                <a:cs typeface="Arial" charset="0"/>
              </a:rPr>
              <a:t>gemba</a:t>
            </a:r>
            <a:r>
              <a:rPr lang="nl-NL" sz="1600" dirty="0">
                <a:solidFill>
                  <a:schemeClr val="bg1">
                    <a:lumMod val="50000"/>
                  </a:schemeClr>
                </a:solidFill>
                <a:latin typeface="Gotham Light" panose="02000603030000020004" pitchFamily="2" charset="77"/>
                <a:ea typeface="Arial" charset="0"/>
                <a:cs typeface="Arial" charset="0"/>
              </a:rPr>
              <a:t> walk.</a:t>
            </a:r>
          </a:p>
        </p:txBody>
      </p:sp>
    </p:spTree>
    <p:extLst>
      <p:ext uri="{BB962C8B-B14F-4D97-AF65-F5344CB8AC3E}">
        <p14:creationId xmlns:p14="http://schemas.microsoft.com/office/powerpoint/2010/main" val="225214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4" y="0"/>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448886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3"/>
              <a:ext cx="448886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MEETPLAN</a:t>
            </a:r>
            <a:endParaRPr lang="nl-NL" sz="3600" dirty="0">
              <a:latin typeface="Gotham Light" panose="02000603030000020004" pitchFamily="2" charset="77"/>
              <a:ea typeface="Arial" charset="0"/>
              <a:cs typeface="Arial" charset="0"/>
            </a:endParaRPr>
          </a:p>
        </p:txBody>
      </p:sp>
      <p:sp>
        <p:nvSpPr>
          <p:cNvPr id="14" name="Tijdelijke aanduiding voor inhoud 2">
            <a:extLst>
              <a:ext uri="{FF2B5EF4-FFF2-40B4-BE49-F238E27FC236}">
                <a16:creationId xmlns:a16="http://schemas.microsoft.com/office/drawing/2014/main" id="{0FF1D428-C933-A648-9C60-818E0C8DBE9A}"/>
              </a:ext>
            </a:extLst>
          </p:cNvPr>
          <p:cNvSpPr>
            <a:spLocks noGrp="1"/>
          </p:cNvSpPr>
          <p:nvPr>
            <p:ph idx="1"/>
          </p:nvPr>
        </p:nvSpPr>
        <p:spPr>
          <a:xfrm>
            <a:off x="1258387" y="1319530"/>
            <a:ext cx="9123947" cy="4351338"/>
          </a:xfrm>
        </p:spPr>
        <p:txBody>
          <a:bodyPr>
            <a:normAutofit/>
          </a:bodyPr>
          <a:lstStyle/>
          <a:p>
            <a:pPr marL="0" indent="0" algn="just">
              <a:buNone/>
            </a:pPr>
            <a:r>
              <a:rPr lang="nl-NL" sz="1600" dirty="0">
                <a:latin typeface="Gotham Light" panose="02000603030000020004" pitchFamily="2" charset="77"/>
                <a:ea typeface="Arial" charset="0"/>
                <a:cs typeface="Arial" charset="0"/>
              </a:rPr>
              <a:t>Als je bezig bent met de VSM dan komen er vaak vragen naar boven over aantallen, uitval, wachttijd of doorlooptijd. Het is hier belangrijk om terug te gaan naar de </a:t>
            </a:r>
            <a:r>
              <a:rPr lang="nl-NL" sz="1600" dirty="0" err="1">
                <a:latin typeface="Gotham Light" panose="02000603030000020004" pitchFamily="2" charset="77"/>
                <a:ea typeface="Arial" charset="0"/>
                <a:cs typeface="Arial" charset="0"/>
              </a:rPr>
              <a:t>define</a:t>
            </a:r>
            <a:r>
              <a:rPr lang="nl-NL" sz="1600" dirty="0">
                <a:latin typeface="Gotham Light" panose="02000603030000020004" pitchFamily="2" charset="77"/>
                <a:ea typeface="Arial" charset="0"/>
                <a:cs typeface="Arial" charset="0"/>
              </a:rPr>
              <a:t> fase en te kijken wat je probleemstelling is. Wat wil je oplossen? Dit bepaalt wat je wil gaan meten. </a:t>
            </a:r>
          </a:p>
          <a:p>
            <a:pPr marL="0" indent="0" algn="just">
              <a:lnSpc>
                <a:spcPct val="150000"/>
              </a:lnSpc>
              <a:buNone/>
            </a:pPr>
            <a:r>
              <a:rPr lang="nl-NL" sz="1600" dirty="0">
                <a:latin typeface="Gotham Light" panose="02000603030000020004" pitchFamily="2" charset="77"/>
                <a:ea typeface="Arial" charset="0"/>
                <a:cs typeface="Arial" charset="0"/>
              </a:rPr>
              <a:t>Beantwoord de volgende vragen:</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de kwaliteit van de output in orde?</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Gaat alles in één keer goed?</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Duurt het te lang of levert het proces niet op tijd?</a:t>
            </a:r>
          </a:p>
          <a:p>
            <a:pPr marL="0" indent="0" algn="just">
              <a:buNone/>
            </a:pPr>
            <a:endParaRPr lang="nl-NL" sz="1600" dirty="0">
              <a:latin typeface="Gotham Light" panose="02000603030000020004" pitchFamily="2" charset="77"/>
              <a:ea typeface="Arial" charset="0"/>
              <a:cs typeface="Arial" charset="0"/>
            </a:endParaRPr>
          </a:p>
          <a:p>
            <a:pPr marL="0" indent="0" algn="just">
              <a:buNone/>
            </a:pPr>
            <a:r>
              <a:rPr lang="nl-NL" sz="1600" dirty="0">
                <a:latin typeface="Gotham Light" panose="02000603030000020004" pitchFamily="2" charset="77"/>
                <a:ea typeface="Arial" charset="0"/>
                <a:cs typeface="Arial" charset="0"/>
              </a:rPr>
              <a:t>Als je dit wil gaan meten zijn er 2 mogelijkheden: je haalt de data uit het systeem of je gaat het zelf meten.</a:t>
            </a:r>
          </a:p>
        </p:txBody>
      </p:sp>
    </p:spTree>
    <p:extLst>
      <p:ext uri="{BB962C8B-B14F-4D97-AF65-F5344CB8AC3E}">
        <p14:creationId xmlns:p14="http://schemas.microsoft.com/office/powerpoint/2010/main" val="298594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4" y="0"/>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448886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3"/>
              <a:ext cx="448886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MEETPLAN</a:t>
            </a:r>
            <a:endParaRPr lang="nl-NL" sz="3600" dirty="0">
              <a:latin typeface="Gotham Light" panose="02000603030000020004" pitchFamily="2" charset="77"/>
              <a:ea typeface="Arial" charset="0"/>
              <a:cs typeface="Arial" charset="0"/>
            </a:endParaRPr>
          </a:p>
        </p:txBody>
      </p:sp>
      <p:sp>
        <p:nvSpPr>
          <p:cNvPr id="13" name="Tijdelijke aanduiding voor inhoud 2">
            <a:extLst>
              <a:ext uri="{FF2B5EF4-FFF2-40B4-BE49-F238E27FC236}">
                <a16:creationId xmlns:a16="http://schemas.microsoft.com/office/drawing/2014/main" id="{A3128332-B20D-F24E-A119-A80F8FE41A0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dirty="0">
                <a:solidFill>
                  <a:schemeClr val="bg1">
                    <a:lumMod val="50000"/>
                  </a:schemeClr>
                </a:solidFill>
                <a:latin typeface="Gotham Light" panose="02000603030000020004" pitchFamily="2" charset="77"/>
                <a:ea typeface="Arial" charset="0"/>
                <a:cs typeface="Arial" charset="0"/>
              </a:rPr>
              <a:t>Voeg hier je meetplan in.</a:t>
            </a:r>
            <a:endParaRPr lang="nl-NL" sz="1950" dirty="0">
              <a:solidFill>
                <a:schemeClr val="bg1">
                  <a:lumMod val="50000"/>
                </a:schemeClr>
              </a:solidFill>
              <a:latin typeface="Gotham ExtraLight" charset="0"/>
              <a:ea typeface="Gotham ExtraLight" charset="0"/>
              <a:cs typeface="Gotham ExtraLight" charset="0"/>
            </a:endParaRPr>
          </a:p>
        </p:txBody>
      </p:sp>
      <p:pic>
        <p:nvPicPr>
          <p:cNvPr id="15" name="Afbeelding 14" descr="Afbeelding met spel&#10;&#10;Automatisch gegenereerde beschrijving">
            <a:extLst>
              <a:ext uri="{FF2B5EF4-FFF2-40B4-BE49-F238E27FC236}">
                <a16:creationId xmlns:a16="http://schemas.microsoft.com/office/drawing/2014/main" id="{965C8C55-0AE5-0442-8AB3-62745358F0FD}"/>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47929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44076" y="1319003"/>
            <a:ext cx="10066371" cy="4602825"/>
          </a:xfrm>
        </p:spPr>
        <p:txBody>
          <a:bodyPr>
            <a:normAutofit/>
          </a:bodyPr>
          <a:lstStyle/>
          <a:p>
            <a:pPr algn="just">
              <a:lnSpc>
                <a:spcPct val="100000"/>
              </a:lnSpc>
              <a:spcBef>
                <a:spcPts val="0"/>
              </a:spcBef>
              <a:buSzPct val="60000"/>
              <a:buFont typeface=".Lucida Grande UI Regular"/>
              <a:buChar char="◆"/>
              <a:defRPr/>
            </a:pPr>
            <a:r>
              <a:rPr lang="nl-NL" sz="1600" dirty="0">
                <a:latin typeface="Gotham Light" panose="02000603030000020004" pitchFamily="2" charset="77"/>
                <a:ea typeface="Arial" charset="0"/>
                <a:cs typeface="Arial" charset="0"/>
              </a:rPr>
              <a:t>Elke fase begint met een kort overzicht van het doel en een aantal veelgebruikte tools en technieken, om je even op weg te helpen. Elk project is anders, dus vul vooral aan met opmerkingen en andere zaken die jij relevant en handig vindt. In onze online leeromgeving vind je templates van alle tools, formats en werkvormen die je kunt gebruiken in de verschillende fases. Bedenk per fase dus goed welke dingen je wil gebruiken. Gebruik de project log om je keuzes te verantwoorden.</a:t>
            </a:r>
          </a:p>
          <a:p>
            <a:pPr algn="just">
              <a:lnSpc>
                <a:spcPct val="100000"/>
              </a:lnSpc>
              <a:spcBef>
                <a:spcPts val="0"/>
              </a:spcBef>
              <a:buSzPct val="60000"/>
              <a:buFont typeface=".Lucida Grande UI Regular"/>
              <a:buChar char="◆"/>
              <a:defRPr/>
            </a:pPr>
            <a:endParaRPr lang="nl-NL" sz="1600" dirty="0">
              <a:latin typeface="Gotham Light" panose="02000603030000020004" pitchFamily="2" charset="77"/>
              <a:ea typeface="Arial" charset="0"/>
              <a:cs typeface="Arial" charset="0"/>
            </a:endParaRPr>
          </a:p>
          <a:p>
            <a:pPr algn="just">
              <a:lnSpc>
                <a:spcPct val="100000"/>
              </a:lnSpc>
              <a:spcBef>
                <a:spcPts val="0"/>
              </a:spcBef>
              <a:buSzPct val="60000"/>
              <a:buFont typeface=".Lucida Grande UI Regular"/>
              <a:buChar char="◆"/>
              <a:defRPr/>
            </a:pPr>
            <a:r>
              <a:rPr lang="nl-NL" sz="1600" dirty="0">
                <a:latin typeface="Gotham Light" panose="02000603030000020004" pitchFamily="2" charset="77"/>
                <a:ea typeface="Arial" charset="0"/>
                <a:cs typeface="Arial" charset="0"/>
              </a:rPr>
              <a:t>In de project log leg je alles vast, zodat er een mooi, chronologisch verslag ontstaat van je eerste lean six sigma project. Op sommige dia’s moet je </a:t>
            </a:r>
            <a:r>
              <a:rPr lang="nl-NL" sz="1600" b="1" dirty="0">
                <a:latin typeface="Gotham Light" panose="02000603030000020004" pitchFamily="2" charset="77"/>
                <a:ea typeface="Arial" charset="0"/>
                <a:cs typeface="Arial" charset="0"/>
              </a:rPr>
              <a:t>verplicht</a:t>
            </a:r>
            <a:r>
              <a:rPr lang="nl-NL" sz="1600" dirty="0">
                <a:latin typeface="Gotham Light" panose="02000603030000020004" pitchFamily="2" charset="77"/>
                <a:ea typeface="Arial" charset="0"/>
                <a:cs typeface="Arial" charset="0"/>
              </a:rPr>
              <a:t> iets invullen, je kan deze dia’s herkennen aan het icoontje dat je hiernaast ziet.</a:t>
            </a:r>
          </a:p>
          <a:p>
            <a:pPr algn="just">
              <a:lnSpc>
                <a:spcPct val="100000"/>
              </a:lnSpc>
              <a:spcBef>
                <a:spcPts val="0"/>
              </a:spcBef>
              <a:buSzPct val="60000"/>
              <a:buFont typeface=".Lucida Grande UI Regular"/>
              <a:buChar char="◆"/>
              <a:defRPr/>
            </a:pPr>
            <a:endParaRPr lang="nl-NL" sz="1600" dirty="0">
              <a:latin typeface="Gotham Light" panose="02000603030000020004" pitchFamily="2" charset="77"/>
              <a:ea typeface="Arial" charset="0"/>
              <a:cs typeface="Arial" charset="0"/>
            </a:endParaRPr>
          </a:p>
          <a:p>
            <a:pPr algn="just">
              <a:lnSpc>
                <a:spcPct val="100000"/>
              </a:lnSpc>
              <a:spcBef>
                <a:spcPts val="0"/>
              </a:spcBef>
              <a:buSzPct val="60000"/>
              <a:buFont typeface=".Lucida Grande UI Regular"/>
              <a:buChar char="◆"/>
              <a:defRPr/>
            </a:pPr>
            <a:r>
              <a:rPr lang="nl-NL" sz="1600" dirty="0">
                <a:latin typeface="Gotham Light" panose="02000603030000020004" pitchFamily="2" charset="77"/>
                <a:ea typeface="Arial" charset="0"/>
                <a:cs typeface="Arial" charset="0"/>
              </a:rPr>
              <a:t>Laat verder zo precies mogelijk zien wat je gedaan hebt en hoe je dat gedaan hebt. Gebruik hiervoor alles wat je wil; foto’s, filmpjes, tabellen, etc. Zorg dat je alles invoegt in de project log.</a:t>
            </a:r>
          </a:p>
          <a:p>
            <a:pPr algn="just">
              <a:lnSpc>
                <a:spcPct val="100000"/>
              </a:lnSpc>
              <a:spcBef>
                <a:spcPts val="0"/>
              </a:spcBef>
              <a:buSzPct val="60000"/>
              <a:buFont typeface=".Lucida Grande UI Regular"/>
              <a:buChar char="◆"/>
              <a:defRPr/>
            </a:pPr>
            <a:endParaRPr lang="nl-NL" sz="1600" dirty="0">
              <a:latin typeface="Gotham Light" panose="02000603030000020004" pitchFamily="2" charset="77"/>
              <a:ea typeface="Arial" charset="0"/>
              <a:cs typeface="Arial" charset="0"/>
            </a:endParaRPr>
          </a:p>
          <a:p>
            <a:pPr algn="just">
              <a:lnSpc>
                <a:spcPct val="100000"/>
              </a:lnSpc>
              <a:spcBef>
                <a:spcPts val="0"/>
              </a:spcBef>
              <a:buSzPct val="60000"/>
              <a:buFont typeface=".Lucida Grande UI Regular"/>
              <a:buChar char="◆"/>
              <a:defRPr/>
            </a:pPr>
            <a:r>
              <a:rPr lang="nl-NL" sz="1600" dirty="0">
                <a:latin typeface="Gotham Light" panose="02000603030000020004" pitchFamily="2" charset="77"/>
                <a:ea typeface="Arial" charset="0"/>
                <a:cs typeface="Arial" charset="0"/>
              </a:rPr>
              <a:t>In elke fase vragen we ook om een reflectie, we zijn vooral benieuwd hoe en wat je hebt geleerd. Besteed hier aandacht aan, dit is belangrijk voor je examen. We verwachten niet dat alles al perfect gaat, maar wel dat je leert van wat je hebt gedaan. </a:t>
            </a:r>
            <a:r>
              <a:rPr lang="nl-NL" sz="1600" dirty="0" err="1">
                <a:latin typeface="Gotham Light" panose="02000603030000020004" pitchFamily="2" charset="77"/>
                <a:ea typeface="Arial" charset="0"/>
                <a:cs typeface="Arial" charset="0"/>
              </a:rPr>
              <a:t>Remember</a:t>
            </a:r>
            <a:r>
              <a:rPr lang="nl-NL" sz="1600" dirty="0">
                <a:latin typeface="Gotham Light" panose="02000603030000020004" pitchFamily="2" charset="77"/>
                <a:ea typeface="Arial" charset="0"/>
                <a:cs typeface="Arial" charset="0"/>
              </a:rPr>
              <a:t> continu verbeteren? ;-) Je herkent deze dia’s aan het icoontje hiernaast.</a:t>
            </a:r>
          </a:p>
          <a:p>
            <a:pPr marL="0" indent="0">
              <a:lnSpc>
                <a:spcPct val="100000"/>
              </a:lnSpc>
              <a:spcBef>
                <a:spcPts val="0"/>
              </a:spcBef>
              <a:buSzPct val="60000"/>
              <a:buNone/>
              <a:defRPr/>
            </a:pPr>
            <a:endParaRPr lang="nl-NL" sz="1600" dirty="0">
              <a:latin typeface="Gotham Light" panose="02000603030000020004" pitchFamily="2" charset="77"/>
              <a:ea typeface="Arial" charset="0"/>
              <a:cs typeface="Arial" charset="0"/>
            </a:endParaRPr>
          </a:p>
        </p:txBody>
      </p:sp>
      <p:grpSp>
        <p:nvGrpSpPr>
          <p:cNvPr id="11" name="Groep 10">
            <a:extLst>
              <a:ext uri="{FF2B5EF4-FFF2-40B4-BE49-F238E27FC236}">
                <a16:creationId xmlns:a16="http://schemas.microsoft.com/office/drawing/2014/main" id="{521E237E-0B35-1742-A1BE-1A9908C3DE1F}"/>
              </a:ext>
            </a:extLst>
          </p:cNvPr>
          <p:cNvGrpSpPr>
            <a:grpSpLocks noChangeAspect="1"/>
          </p:cNvGrpSpPr>
          <p:nvPr/>
        </p:nvGrpSpPr>
        <p:grpSpPr>
          <a:xfrm rot="445049">
            <a:off x="442323" y="1594509"/>
            <a:ext cx="544167" cy="953259"/>
            <a:chOff x="5987092" y="2797564"/>
            <a:chExt cx="996147" cy="1745026"/>
          </a:xfrm>
        </p:grpSpPr>
        <p:pic>
          <p:nvPicPr>
            <p:cNvPr id="12" name="Afbeelding 11" descr="Afbeelding met tekening&#10;&#10;Automatisch gegenereerde beschrijving">
              <a:extLst>
                <a:ext uri="{FF2B5EF4-FFF2-40B4-BE49-F238E27FC236}">
                  <a16:creationId xmlns:a16="http://schemas.microsoft.com/office/drawing/2014/main" id="{E488FFEE-2575-1644-8972-8E2DB02C6ABF}"/>
                </a:ext>
              </a:extLst>
            </p:cNvPr>
            <p:cNvPicPr>
              <a:picLocks noChangeAspect="1"/>
            </p:cNvPicPr>
            <p:nvPr/>
          </p:nvPicPr>
          <p:blipFill rotWithShape="1">
            <a:blip r:embed="rId2"/>
            <a:srcRect l="9839" t="35482" r="70283" b="39073"/>
            <a:stretch/>
          </p:blipFill>
          <p:spPr>
            <a:xfrm rot="2260894">
              <a:off x="5987092" y="2797564"/>
              <a:ext cx="996147" cy="1745026"/>
            </a:xfrm>
            <a:prstGeom prst="rect">
              <a:avLst/>
            </a:prstGeom>
          </p:spPr>
        </p:pic>
        <p:sp>
          <p:nvSpPr>
            <p:cNvPr id="13" name="Rechthoek 12">
              <a:extLst>
                <a:ext uri="{FF2B5EF4-FFF2-40B4-BE49-F238E27FC236}">
                  <a16:creationId xmlns:a16="http://schemas.microsoft.com/office/drawing/2014/main" id="{C4C66B44-B6C3-E74C-918E-E5324B066059}"/>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5" name="Afbeelding 14" descr="Afbeelding met spel&#10;&#10;Automatisch gegenereerde beschrijving">
            <a:extLst>
              <a:ext uri="{FF2B5EF4-FFF2-40B4-BE49-F238E27FC236}">
                <a16:creationId xmlns:a16="http://schemas.microsoft.com/office/drawing/2014/main" id="{DCA2A5EB-4D68-A744-861C-9B66B7299957}"/>
              </a:ext>
            </a:extLst>
          </p:cNvPr>
          <p:cNvPicPr>
            <a:picLocks noChangeAspect="1"/>
          </p:cNvPicPr>
          <p:nvPr/>
        </p:nvPicPr>
        <p:blipFill>
          <a:blip r:embed="rId3">
            <a:clrChange>
              <a:clrFrom>
                <a:srgbClr val="FFFFFF"/>
              </a:clrFrom>
              <a:clrTo>
                <a:srgbClr val="FFFFFF">
                  <a:alpha val="0"/>
                </a:srgbClr>
              </a:clrTo>
            </a:clrChange>
            <a:grayscl/>
          </a:blip>
          <a:stretch>
            <a:fillRect/>
          </a:stretch>
        </p:blipFill>
        <p:spPr>
          <a:xfrm rot="21130993">
            <a:off x="100661" y="3034302"/>
            <a:ext cx="1229990" cy="922492"/>
          </a:xfrm>
          <a:prstGeom prst="rect">
            <a:avLst/>
          </a:prstGeom>
        </p:spPr>
      </p:pic>
      <p:grpSp>
        <p:nvGrpSpPr>
          <p:cNvPr id="19" name="Groep 18">
            <a:extLst>
              <a:ext uri="{FF2B5EF4-FFF2-40B4-BE49-F238E27FC236}">
                <a16:creationId xmlns:a16="http://schemas.microsoft.com/office/drawing/2014/main" id="{0B8A0240-D354-0446-B596-EAB19E9A7652}"/>
              </a:ext>
            </a:extLst>
          </p:cNvPr>
          <p:cNvGrpSpPr>
            <a:grpSpLocks noChangeAspect="1"/>
          </p:cNvGrpSpPr>
          <p:nvPr/>
        </p:nvGrpSpPr>
        <p:grpSpPr>
          <a:xfrm>
            <a:off x="0" y="4531296"/>
            <a:ext cx="1519430" cy="1139572"/>
            <a:chOff x="1524000" y="0"/>
            <a:chExt cx="9144000" cy="6858000"/>
          </a:xfrm>
        </p:grpSpPr>
        <p:pic>
          <p:nvPicPr>
            <p:cNvPr id="17" name="Afbeelding 16" descr="Afbeelding met tafel, tekening, spiegel&#10;&#10;Automatisch gegenereerde beschrijving">
              <a:extLst>
                <a:ext uri="{FF2B5EF4-FFF2-40B4-BE49-F238E27FC236}">
                  <a16:creationId xmlns:a16="http://schemas.microsoft.com/office/drawing/2014/main" id="{60CAF710-0F51-564D-9C41-A62571A5472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18" name="Rechthoek 17">
              <a:extLst>
                <a:ext uri="{FF2B5EF4-FFF2-40B4-BE49-F238E27FC236}">
                  <a16:creationId xmlns:a16="http://schemas.microsoft.com/office/drawing/2014/main" id="{A72C2159-BB5E-1E45-8B4C-809A968AB88E}"/>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5" name="Titel 3">
            <a:extLst>
              <a:ext uri="{FF2B5EF4-FFF2-40B4-BE49-F238E27FC236}">
                <a16:creationId xmlns:a16="http://schemas.microsoft.com/office/drawing/2014/main" id="{C3767554-21FA-3848-9711-D8B8D3761364}"/>
              </a:ext>
            </a:extLst>
          </p:cNvPr>
          <p:cNvSpPr>
            <a:spLocks noGrp="1"/>
          </p:cNvSpPr>
          <p:nvPr>
            <p:ph type="title"/>
          </p:nvPr>
        </p:nvSpPr>
        <p:spPr>
          <a:xfrm>
            <a:off x="1210550" y="409118"/>
            <a:ext cx="2517222" cy="531727"/>
          </a:xfrm>
        </p:spPr>
        <p:txBody>
          <a:bodyPr>
            <a:normAutofit/>
          </a:bodyPr>
          <a:lstStyle/>
          <a:p>
            <a:r>
              <a:rPr lang="nl-NL" sz="2400" dirty="0">
                <a:latin typeface="Gotham Medium" panose="02000603030000020004" pitchFamily="2" charset="77"/>
                <a:ea typeface="Arial" charset="0"/>
                <a:cs typeface="Arial" charset="0"/>
              </a:rPr>
              <a:t>HOW TO USE</a:t>
            </a:r>
          </a:p>
        </p:txBody>
      </p:sp>
      <p:pic>
        <p:nvPicPr>
          <p:cNvPr id="26" name="Afbeelding 25" descr="Afbeelding met tekst, tekening&#10;&#10;Automatisch gegenereerde beschrijving">
            <a:extLst>
              <a:ext uri="{FF2B5EF4-FFF2-40B4-BE49-F238E27FC236}">
                <a16:creationId xmlns:a16="http://schemas.microsoft.com/office/drawing/2014/main" id="{1028E41C-BE41-F743-9DA6-8477D8D61CE8}"/>
              </a:ext>
            </a:extLst>
          </p:cNvPr>
          <p:cNvPicPr>
            <a:picLocks noChangeAspect="1"/>
          </p:cNvPicPr>
          <p:nvPr/>
        </p:nvPicPr>
        <p:blipFill>
          <a:blip r:embed="rId5"/>
          <a:stretch>
            <a:fillRect/>
          </a:stretch>
        </p:blipFill>
        <p:spPr>
          <a:xfrm>
            <a:off x="10983889" y="5670868"/>
            <a:ext cx="894170" cy="894170"/>
          </a:xfrm>
          <a:prstGeom prst="rect">
            <a:avLst/>
          </a:prstGeom>
        </p:spPr>
      </p:pic>
      <p:cxnSp>
        <p:nvCxnSpPr>
          <p:cNvPr id="27" name="Rechte verbindingslijn 26">
            <a:extLst>
              <a:ext uri="{FF2B5EF4-FFF2-40B4-BE49-F238E27FC236}">
                <a16:creationId xmlns:a16="http://schemas.microsoft.com/office/drawing/2014/main" id="{9FA28D43-3F06-224D-B46A-6CA5D04438E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9F2F038B-39C0-9543-87C5-1F5760D26E2E}"/>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DD6F362-6267-B046-A118-454A75384667}"/>
              </a:ext>
            </a:extLst>
          </p:cNvPr>
          <p:cNvCxnSpPr>
            <a:cxnSpLocks/>
          </p:cNvCxnSpPr>
          <p:nvPr/>
        </p:nvCxnSpPr>
        <p:spPr>
          <a:xfrm flipH="1">
            <a:off x="1" y="936171"/>
            <a:ext cx="3386666"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7E3560-1B4D-6242-89DF-56F17B9309A3}"/>
              </a:ext>
            </a:extLst>
          </p:cNvPr>
          <p:cNvCxnSpPr>
            <a:cxnSpLocks/>
          </p:cNvCxnSpPr>
          <p:nvPr/>
        </p:nvCxnSpPr>
        <p:spPr>
          <a:xfrm flipH="1">
            <a:off x="3" y="1037863"/>
            <a:ext cx="3386664"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2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5" y="0"/>
            <a:ext cx="11878054" cy="6858000"/>
            <a:chOff x="5" y="0"/>
            <a:chExt cx="11878054"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5" y="936171"/>
              <a:ext cx="547452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7" y="1037861"/>
              <a:ext cx="5474518"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TEST JE MEETPLAN</a:t>
            </a:r>
            <a:endParaRPr lang="nl-NL" sz="3600" dirty="0">
              <a:latin typeface="Gotham Light" panose="02000603030000020004" pitchFamily="2" charset="77"/>
              <a:ea typeface="Arial" charset="0"/>
              <a:cs typeface="Arial" charset="0"/>
            </a:endParaRPr>
          </a:p>
        </p:txBody>
      </p:sp>
      <p:sp>
        <p:nvSpPr>
          <p:cNvPr id="14" name="Tijdelijke aanduiding voor inhoud 2">
            <a:extLst>
              <a:ext uri="{FF2B5EF4-FFF2-40B4-BE49-F238E27FC236}">
                <a16:creationId xmlns:a16="http://schemas.microsoft.com/office/drawing/2014/main" id="{F56B97FB-FBD3-FB4D-86E8-B455D6C97E88}"/>
              </a:ext>
            </a:extLst>
          </p:cNvPr>
          <p:cNvSpPr>
            <a:spLocks noGrp="1"/>
          </p:cNvSpPr>
          <p:nvPr>
            <p:ph idx="1"/>
          </p:nvPr>
        </p:nvSpPr>
        <p:spPr>
          <a:xfrm>
            <a:off x="1258387" y="1319530"/>
            <a:ext cx="9123947" cy="4351338"/>
          </a:xfrm>
        </p:spPr>
        <p:txBody>
          <a:bodyPr>
            <a:normAutofit/>
          </a:bodyPr>
          <a:lstStyle/>
          <a:p>
            <a:pPr marL="0" indent="0" algn="just">
              <a:lnSpc>
                <a:spcPct val="100000"/>
              </a:lnSpc>
              <a:buNone/>
            </a:pPr>
            <a:r>
              <a:rPr lang="nl-NL" sz="1600" dirty="0">
                <a:latin typeface="Gotham Light" panose="02000603030000020004" pitchFamily="2" charset="77"/>
                <a:ea typeface="Arial" charset="0"/>
                <a:cs typeface="Arial" charset="0"/>
              </a:rPr>
              <a:t>Als je gaat meten dan moet je dat op een nauwkeurige </a:t>
            </a:r>
          </a:p>
          <a:p>
            <a:pPr marL="0" indent="0" algn="just">
              <a:lnSpc>
                <a:spcPct val="100000"/>
              </a:lnSpc>
              <a:buNone/>
            </a:pPr>
            <a:r>
              <a:rPr lang="nl-NL" sz="1600" dirty="0">
                <a:latin typeface="Gotham Light" panose="02000603030000020004" pitchFamily="2" charset="77"/>
                <a:ea typeface="Arial" charset="0"/>
                <a:cs typeface="Arial" charset="0"/>
              </a:rPr>
              <a:t>manier doen, want:</a:t>
            </a:r>
          </a:p>
          <a:p>
            <a:pPr algn="just">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meetresultaat = werkelijkheid + </a:t>
            </a:r>
            <a:r>
              <a:rPr lang="nl-NL" sz="1600" i="1" dirty="0">
                <a:latin typeface="Gotham Light" panose="02000603030000020004" pitchFamily="2" charset="77"/>
                <a:ea typeface="Arial" charset="0"/>
                <a:cs typeface="Arial" charset="0"/>
              </a:rPr>
              <a:t>meetfout</a:t>
            </a:r>
          </a:p>
          <a:p>
            <a:pPr algn="just">
              <a:lnSpc>
                <a:spcPct val="100000"/>
              </a:lnSpc>
              <a:buSzPct val="60000"/>
              <a:buFont typeface=".Lucida Grande UI Regular"/>
              <a:buChar char="◆"/>
            </a:pPr>
            <a:endParaRPr lang="nl-NL" sz="1600" dirty="0">
              <a:latin typeface="Gotham Light" panose="02000603030000020004" pitchFamily="2" charset="77"/>
              <a:ea typeface="Arial" charset="0"/>
              <a:cs typeface="Arial" charset="0"/>
            </a:endParaRPr>
          </a:p>
          <a:p>
            <a:pPr marL="0" indent="0" algn="just">
              <a:lnSpc>
                <a:spcPct val="100000"/>
              </a:lnSpc>
              <a:buSzPct val="60000"/>
              <a:buNone/>
            </a:pPr>
            <a:r>
              <a:rPr lang="nl-NL" sz="1600" dirty="0">
                <a:latin typeface="Gotham Light" panose="02000603030000020004" pitchFamily="2" charset="77"/>
                <a:ea typeface="Arial" charset="0"/>
                <a:cs typeface="Arial" charset="0"/>
              </a:rPr>
              <a:t>Wanneer er veel spreiding in de metingen blijkt te zijn, kan een meetfout ontstaan.</a:t>
            </a:r>
          </a:p>
          <a:p>
            <a:pPr marL="0" indent="0" algn="just">
              <a:lnSpc>
                <a:spcPct val="100000"/>
              </a:lnSpc>
              <a:buSzPct val="60000"/>
              <a:buNone/>
            </a:pPr>
            <a:r>
              <a:rPr lang="nl-NL" sz="1600" dirty="0">
                <a:latin typeface="Gotham Light" panose="02000603030000020004" pitchFamily="2" charset="77"/>
                <a:ea typeface="Arial" charset="0"/>
                <a:cs typeface="Arial" charset="0"/>
              </a:rPr>
              <a:t>Hier kan je achter komen door een experiment op te zetten.:</a:t>
            </a:r>
          </a:p>
          <a:p>
            <a:pPr marL="614377" lvl="2" indent="-285750" algn="just">
              <a:lnSpc>
                <a:spcPct val="100000"/>
              </a:lnSpc>
              <a:spcBef>
                <a:spcPts val="813"/>
              </a:spcBef>
              <a:buSzPct val="60000"/>
              <a:buFont typeface=".Lucida Grande UI Regular"/>
              <a:buChar char="◆"/>
            </a:pPr>
            <a:r>
              <a:rPr lang="nl-NL" sz="1600" dirty="0" err="1">
                <a:latin typeface="Gotham Light" panose="02000603030000020004" pitchFamily="2" charset="77"/>
                <a:ea typeface="Arial" charset="0"/>
                <a:cs typeface="Arial" charset="0"/>
              </a:rPr>
              <a:t>Repeatability</a:t>
            </a:r>
            <a:r>
              <a:rPr lang="nl-NL" sz="1600" dirty="0">
                <a:latin typeface="Gotham Light" panose="02000603030000020004" pitchFamily="2" charset="77"/>
                <a:ea typeface="Arial" charset="0"/>
                <a:cs typeface="Arial" charset="0"/>
              </a:rPr>
              <a:t> meetfout: dezelfde persoon herhaalt dezelfde meting en krijgt een andere uitkomst.</a:t>
            </a:r>
          </a:p>
          <a:p>
            <a:pPr marL="614377" lvl="2" indent="-285750" algn="just">
              <a:lnSpc>
                <a:spcPct val="100000"/>
              </a:lnSpc>
              <a:spcBef>
                <a:spcPts val="813"/>
              </a:spcBef>
              <a:buSzPct val="60000"/>
              <a:buFont typeface=".Lucida Grande UI Regular"/>
              <a:buChar char="◆"/>
            </a:pPr>
            <a:r>
              <a:rPr lang="nl-NL" sz="1600" dirty="0" err="1">
                <a:latin typeface="Gotham Light" panose="02000603030000020004" pitchFamily="2" charset="77"/>
                <a:ea typeface="Arial" charset="0"/>
                <a:cs typeface="Arial" charset="0"/>
              </a:rPr>
              <a:t>Reproducability</a:t>
            </a:r>
            <a:r>
              <a:rPr lang="nl-NL" sz="1600" dirty="0">
                <a:latin typeface="Gotham Light" panose="02000603030000020004" pitchFamily="2" charset="77"/>
                <a:ea typeface="Arial" charset="0"/>
                <a:cs typeface="Arial" charset="0"/>
              </a:rPr>
              <a:t> meetfout: verschillende personen herhalen de meting en krijgen een andere uitkomst.</a:t>
            </a:r>
          </a:p>
          <a:p>
            <a:pPr marL="614377" lvl="2" indent="-285750">
              <a:lnSpc>
                <a:spcPct val="100000"/>
              </a:lnSpc>
              <a:spcBef>
                <a:spcPts val="813"/>
              </a:spcBef>
              <a:buSzPct val="60000"/>
              <a:buFont typeface=".Lucida Grande UI Regular"/>
              <a:buChar char="◆"/>
            </a:pPr>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3831229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5" y="0"/>
            <a:ext cx="11878054" cy="6858000"/>
            <a:chOff x="5" y="0"/>
            <a:chExt cx="11878054"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5" y="936171"/>
              <a:ext cx="609599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7" y="1037863"/>
              <a:ext cx="6095993"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MEETPLAN RESULTATEN</a:t>
            </a:r>
            <a:endParaRPr lang="nl-NL" sz="3600" dirty="0">
              <a:latin typeface="Gotham Light" panose="02000603030000020004" pitchFamily="2" charset="77"/>
              <a:ea typeface="Arial" charset="0"/>
              <a:cs typeface="Arial" charset="0"/>
            </a:endParaRPr>
          </a:p>
        </p:txBody>
      </p:sp>
      <p:sp>
        <p:nvSpPr>
          <p:cNvPr id="15" name="Tijdelijke aanduiding voor inhoud 2">
            <a:extLst>
              <a:ext uri="{FF2B5EF4-FFF2-40B4-BE49-F238E27FC236}">
                <a16:creationId xmlns:a16="http://schemas.microsoft.com/office/drawing/2014/main" id="{86643F5D-E36F-4F4A-8CC0-2F90F8AB1D4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Voeg hier de resultaten van je metingen toe (of een link naar het bestand).</a:t>
            </a:r>
          </a:p>
          <a:p>
            <a:pPr marL="0" indent="0" algn="just">
              <a:buFont typeface="Arial" panose="020B0604020202020204" pitchFamily="34" charset="0"/>
              <a:buNone/>
            </a:pPr>
            <a:endParaRPr lang="nl-NL" sz="1600" dirty="0">
              <a:latin typeface="Gotham ExtraLight" charset="0"/>
              <a:ea typeface="Gotham ExtraLight" charset="0"/>
              <a:cs typeface="Gotham ExtraLight" charset="0"/>
            </a:endParaRPr>
          </a:p>
        </p:txBody>
      </p:sp>
      <p:pic>
        <p:nvPicPr>
          <p:cNvPr id="22" name="Afbeelding 21" descr="Afbeelding met spel&#10;&#10;Automatisch gegenereerde beschrijving">
            <a:extLst>
              <a:ext uri="{FF2B5EF4-FFF2-40B4-BE49-F238E27FC236}">
                <a16:creationId xmlns:a16="http://schemas.microsoft.com/office/drawing/2014/main" id="{8B181CA8-86A2-5D40-9766-D0BCD7477A4D}"/>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339162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6" y="0"/>
            <a:ext cx="11878053" cy="6858000"/>
            <a:chOff x="6" y="0"/>
            <a:chExt cx="11878053"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6" y="936171"/>
              <a:ext cx="6555173"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8" y="1037863"/>
              <a:ext cx="655517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09309"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UPDATE PROJECT CHARTER</a:t>
            </a:r>
            <a:endParaRPr lang="nl-NL" sz="3600" dirty="0">
              <a:latin typeface="Gotham Light" panose="02000603030000020004" pitchFamily="2" charset="77"/>
              <a:ea typeface="Arial" charset="0"/>
              <a:cs typeface="Arial" charset="0"/>
            </a:endParaRPr>
          </a:p>
        </p:txBody>
      </p:sp>
      <p:sp>
        <p:nvSpPr>
          <p:cNvPr id="13" name="Tijdelijke aanduiding voor inhoud 2">
            <a:extLst>
              <a:ext uri="{FF2B5EF4-FFF2-40B4-BE49-F238E27FC236}">
                <a16:creationId xmlns:a16="http://schemas.microsoft.com/office/drawing/2014/main" id="{63DC7F85-BB2D-AC4A-B8EF-543F79EA2D71}"/>
              </a:ext>
            </a:extLst>
          </p:cNvPr>
          <p:cNvSpPr>
            <a:spLocks noGrp="1"/>
          </p:cNvSpPr>
          <p:nvPr>
            <p:ph idx="1"/>
          </p:nvPr>
        </p:nvSpPr>
        <p:spPr>
          <a:xfrm>
            <a:off x="1258387" y="1319530"/>
            <a:ext cx="9123947" cy="4351338"/>
          </a:xfrm>
        </p:spPr>
        <p:txBody>
          <a:bodyPr>
            <a:normAutofit/>
          </a:bodyPr>
          <a:lstStyle/>
          <a:p>
            <a:pPr marL="0" indent="0" algn="just">
              <a:buNone/>
            </a:pPr>
            <a:r>
              <a:rPr lang="nl-NL" sz="1600" dirty="0">
                <a:latin typeface="Gotham Light" panose="02000603030000020004" pitchFamily="2" charset="77"/>
                <a:ea typeface="Arial" charset="0"/>
                <a:cs typeface="Arial" charset="0"/>
              </a:rPr>
              <a:t>Update je project charter indien nodig. Bijvoorbeeld als blijkt - na het doen van metingen - dat je een onrealistische project doelstelling hebt bepaald. Stem dit af met je opdrachtgever. Bedenk dat handelen op basis van voortschrijdend inzicht belangrijker is dan vasthouden aan eerder genomen besluiten!</a:t>
            </a:r>
          </a:p>
        </p:txBody>
      </p:sp>
      <p:pic>
        <p:nvPicPr>
          <p:cNvPr id="14" name="Afbeelding 13" descr="Afbeelding met tekst, tekening&#10;&#10;Automatisch gegenereerde beschrijving">
            <a:extLst>
              <a:ext uri="{FF2B5EF4-FFF2-40B4-BE49-F238E27FC236}">
                <a16:creationId xmlns:a16="http://schemas.microsoft.com/office/drawing/2014/main" id="{CA5A37BC-52E8-4044-8B95-DADE41FEFF1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475105">
            <a:off x="7018457" y="3119937"/>
            <a:ext cx="3756908" cy="2814809"/>
          </a:xfrm>
          <a:prstGeom prst="rect">
            <a:avLst/>
          </a:prstGeom>
        </p:spPr>
      </p:pic>
    </p:spTree>
    <p:extLst>
      <p:ext uri="{BB962C8B-B14F-4D97-AF65-F5344CB8AC3E}">
        <p14:creationId xmlns:p14="http://schemas.microsoft.com/office/powerpoint/2010/main" val="1032063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MEASURE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8" y="0"/>
            <a:ext cx="11878051" cy="6858000"/>
            <a:chOff x="8" y="0"/>
            <a:chExt cx="11878051"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8" y="936171"/>
              <a:ext cx="451261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2" y="1037863"/>
              <a:ext cx="451261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931112518"/>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in de </a:t>
                      </a:r>
                      <a:r>
                        <a:rPr lang="nl-NL" sz="1300" b="0" i="0" dirty="0" err="1">
                          <a:latin typeface="Gotham Light" panose="02000603030000020004" pitchFamily="2" charset="77"/>
                          <a:ea typeface="Arial" charset="0"/>
                          <a:cs typeface="Arial" charset="0"/>
                        </a:rPr>
                        <a:t>measure</a:t>
                      </a:r>
                      <a:r>
                        <a:rPr lang="nl-NL" sz="1300" b="0" i="0" dirty="0">
                          <a:latin typeface="Gotham Light" panose="02000603030000020004" pitchFamily="2" charset="77"/>
                          <a:ea typeface="Arial" charset="0"/>
                          <a:cs typeface="Arial" charset="0"/>
                        </a:rPr>
                        <a:t> fase?</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458580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6AA8EB-7958-484C-A26E-D32988B5BD7F}"/>
              </a:ext>
            </a:extLst>
          </p:cNvPr>
          <p:cNvPicPr>
            <a:picLocks noChangeAspect="1"/>
          </p:cNvPicPr>
          <p:nvPr/>
        </p:nvPicPr>
        <p:blipFill rotWithShape="1">
          <a:blip r:embed="rId4"/>
          <a:srcRect l="24145" t="13826" r="27211" b="27719"/>
          <a:stretch/>
        </p:blipFill>
        <p:spPr>
          <a:xfrm>
            <a:off x="3606844" y="1187450"/>
            <a:ext cx="4978312" cy="4483100"/>
          </a:xfrm>
          <a:prstGeom prst="rect">
            <a:avLst/>
          </a:prstGeom>
          <a:ln w="76200">
            <a:solidFill>
              <a:srgbClr val="FEED86"/>
            </a:solidFill>
          </a:ln>
        </p:spPr>
      </p:pic>
    </p:spTree>
    <p:extLst>
      <p:ext uri="{BB962C8B-B14F-4D97-AF65-F5344CB8AC3E}">
        <p14:creationId xmlns:p14="http://schemas.microsoft.com/office/powerpoint/2010/main" val="3837887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2" y="0"/>
            <a:ext cx="11878057" cy="6858000"/>
            <a:chOff x="2" y="0"/>
            <a:chExt cx="11878057"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2" y="936171"/>
              <a:ext cx="452449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4" y="1037863"/>
              <a:ext cx="452449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OVERZICHT</a:t>
            </a:r>
            <a:endParaRPr lang="nl-NL" sz="3600" dirty="0">
              <a:latin typeface="Gotham Light" panose="02000603030000020004" pitchFamily="2" charset="77"/>
              <a:ea typeface="Arial" charset="0"/>
              <a:cs typeface="Arial" charset="0"/>
            </a:endParaRPr>
          </a:p>
        </p:txBody>
      </p:sp>
      <p:sp>
        <p:nvSpPr>
          <p:cNvPr id="22" name="Tijdelijke aanduiding voor inhoud 4">
            <a:extLst>
              <a:ext uri="{FF2B5EF4-FFF2-40B4-BE49-F238E27FC236}">
                <a16:creationId xmlns:a16="http://schemas.microsoft.com/office/drawing/2014/main" id="{F03AD5B8-6695-AE41-8808-8BDAF788BD3C}"/>
              </a:ext>
            </a:extLst>
          </p:cNvPr>
          <p:cNvSpPr>
            <a:spLocks noGrp="1"/>
          </p:cNvSpPr>
          <p:nvPr>
            <p:ph idx="1"/>
          </p:nvPr>
        </p:nvSpPr>
        <p:spPr>
          <a:xfrm>
            <a:off x="1258387" y="1353774"/>
            <a:ext cx="9495649" cy="5149849"/>
          </a:xfrm>
        </p:spPr>
        <p:txBody>
          <a:bodyPr>
            <a:normAutofit/>
          </a:bodyPr>
          <a:lstStyle/>
          <a:p>
            <a:pPr marL="0" indent="0" algn="just">
              <a:lnSpc>
                <a:spcPct val="120000"/>
              </a:lnSpc>
              <a:buNone/>
            </a:pPr>
            <a:r>
              <a:rPr lang="nl-NL" sz="1700" dirty="0">
                <a:latin typeface="Gotham Medium" panose="02000603030000020004" pitchFamily="2" charset="77"/>
                <a:ea typeface="Arial" charset="0"/>
                <a:cs typeface="Arial" charset="0"/>
              </a:rPr>
              <a:t>DOEL</a:t>
            </a:r>
          </a:p>
          <a:p>
            <a:pPr marL="0" indent="0" algn="just">
              <a:lnSpc>
                <a:spcPct val="120000"/>
              </a:lnSpc>
              <a:buNone/>
            </a:pPr>
            <a:r>
              <a:rPr lang="nl-NL" sz="1700" dirty="0">
                <a:latin typeface="Gotham Light" panose="02000603030000020004" pitchFamily="2" charset="77"/>
                <a:ea typeface="Arial" charset="0"/>
                <a:cs typeface="Arial" charset="0"/>
              </a:rPr>
              <a:t>Onderzoeken wat de oorzaak van het probleem is.</a:t>
            </a:r>
          </a:p>
          <a:p>
            <a:pPr marL="0" indent="0" algn="just">
              <a:lnSpc>
                <a:spcPct val="120000"/>
              </a:lnSpc>
              <a:buNone/>
            </a:pPr>
            <a:endParaRPr lang="nl-NL" sz="1700" dirty="0">
              <a:latin typeface="Gotham Light" panose="02000603030000020004" pitchFamily="2" charset="77"/>
              <a:ea typeface="Arial" charset="0"/>
              <a:cs typeface="Arial" charset="0"/>
            </a:endParaRPr>
          </a:p>
          <a:p>
            <a:pPr marL="0" indent="0" algn="just">
              <a:lnSpc>
                <a:spcPct val="120000"/>
              </a:lnSpc>
              <a:buNone/>
            </a:pPr>
            <a:r>
              <a:rPr lang="nl-NL" sz="1700" dirty="0">
                <a:latin typeface="Gotham Medium" panose="02000603030000020004" pitchFamily="2" charset="77"/>
                <a:ea typeface="Arial" charset="0"/>
                <a:cs typeface="Arial" charset="0"/>
              </a:rPr>
              <a:t>TOOLS &amp; TECHNIEKEN</a:t>
            </a:r>
          </a:p>
          <a:p>
            <a:pPr>
              <a:buSzPct val="60000"/>
              <a:buFont typeface=".Lucida Grande UI Regular"/>
              <a:buChar char="◆"/>
            </a:pPr>
            <a:r>
              <a:rPr lang="nl-NL" sz="1600" dirty="0">
                <a:latin typeface="Gotham Light" panose="02000603030000020004" pitchFamily="2" charset="77"/>
                <a:ea typeface="Arial" charset="0"/>
                <a:cs typeface="Arial" charset="0"/>
              </a:rPr>
              <a:t>Waardeanalyse (CVA, NNVA, NVA)</a:t>
            </a:r>
          </a:p>
          <a:p>
            <a:pPr>
              <a:buSzPct val="60000"/>
              <a:buFont typeface=".Lucida Grande UI Regular"/>
              <a:buChar char="◆"/>
            </a:pPr>
            <a:r>
              <a:rPr lang="nl-NL" sz="1600" dirty="0">
                <a:latin typeface="Gotham Light" panose="02000603030000020004" pitchFamily="2" charset="77"/>
                <a:ea typeface="Arial" charset="0"/>
                <a:cs typeface="Arial" charset="0"/>
              </a:rPr>
              <a:t>Data-analyse </a:t>
            </a:r>
          </a:p>
          <a:p>
            <a:pPr>
              <a:buSzPct val="60000"/>
              <a:buFont typeface=".Lucida Grande UI Regular"/>
              <a:buChar char="◆"/>
            </a:pPr>
            <a:r>
              <a:rPr lang="nl-NL" sz="1600" dirty="0">
                <a:latin typeface="Gotham Light" panose="02000603030000020004" pitchFamily="2" charset="77"/>
                <a:ea typeface="Arial" charset="0"/>
                <a:cs typeface="Arial" charset="0"/>
              </a:rPr>
              <a:t>Oorzaakanalyse: </a:t>
            </a:r>
            <a:r>
              <a:rPr lang="nl-NL" sz="1600" dirty="0" err="1">
                <a:latin typeface="Gotham Light" panose="02000603030000020004" pitchFamily="2" charset="77"/>
                <a:ea typeface="Arial" charset="0"/>
                <a:cs typeface="Arial" charset="0"/>
              </a:rPr>
              <a:t>ishikawa</a:t>
            </a:r>
            <a:r>
              <a:rPr lang="nl-NL" sz="1600" dirty="0">
                <a:latin typeface="Gotham Light" panose="02000603030000020004" pitchFamily="2" charset="77"/>
                <a:ea typeface="Arial" charset="0"/>
                <a:cs typeface="Arial" charset="0"/>
              </a:rPr>
              <a:t> (visgraat analyse) &amp; 5 x waarom?</a:t>
            </a:r>
          </a:p>
          <a:p>
            <a:pPr marL="0" indent="0">
              <a:buNone/>
            </a:pPr>
            <a:endParaRPr lang="nl-NL" dirty="0">
              <a:latin typeface="Arial" charset="0"/>
              <a:ea typeface="Arial" charset="0"/>
              <a:cs typeface="Arial" charset="0"/>
            </a:endParaRPr>
          </a:p>
        </p:txBody>
      </p:sp>
      <p:grpSp>
        <p:nvGrpSpPr>
          <p:cNvPr id="23" name="Groep 22">
            <a:extLst>
              <a:ext uri="{FF2B5EF4-FFF2-40B4-BE49-F238E27FC236}">
                <a16:creationId xmlns:a16="http://schemas.microsoft.com/office/drawing/2014/main" id="{08CAB229-76F6-A440-8C96-E7A918D7FAC9}"/>
              </a:ext>
            </a:extLst>
          </p:cNvPr>
          <p:cNvGrpSpPr/>
          <p:nvPr/>
        </p:nvGrpSpPr>
        <p:grpSpPr>
          <a:xfrm rot="445049">
            <a:off x="5613175" y="4075180"/>
            <a:ext cx="996147" cy="1745026"/>
            <a:chOff x="5987092" y="2797564"/>
            <a:chExt cx="996147" cy="1745026"/>
          </a:xfrm>
        </p:grpSpPr>
        <p:pic>
          <p:nvPicPr>
            <p:cNvPr id="24" name="Afbeelding 23" descr="Afbeelding met tekening&#10;&#10;Automatisch gegenereerde beschrijving">
              <a:extLst>
                <a:ext uri="{FF2B5EF4-FFF2-40B4-BE49-F238E27FC236}">
                  <a16:creationId xmlns:a16="http://schemas.microsoft.com/office/drawing/2014/main" id="{63242F49-A8CB-134F-A8E6-A17F51FA0C22}"/>
                </a:ext>
              </a:extLst>
            </p:cNvPr>
            <p:cNvPicPr>
              <a:picLocks noChangeAspect="1"/>
            </p:cNvPicPr>
            <p:nvPr/>
          </p:nvPicPr>
          <p:blipFill rotWithShape="1">
            <a:blip r:embed="rId4"/>
            <a:srcRect l="9839" t="35482" r="70283" b="39073"/>
            <a:stretch/>
          </p:blipFill>
          <p:spPr>
            <a:xfrm rot="2260894">
              <a:off x="5987092" y="2797564"/>
              <a:ext cx="996147" cy="1745026"/>
            </a:xfrm>
            <a:prstGeom prst="rect">
              <a:avLst/>
            </a:prstGeom>
          </p:spPr>
        </p:pic>
        <p:sp>
          <p:nvSpPr>
            <p:cNvPr id="25" name="Rechthoek 24">
              <a:extLst>
                <a:ext uri="{FF2B5EF4-FFF2-40B4-BE49-F238E27FC236}">
                  <a16:creationId xmlns:a16="http://schemas.microsoft.com/office/drawing/2014/main" id="{59C3F9F7-36EF-FD49-B0E4-CDC5FF12A06C}"/>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655572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47452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474520"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WAARDE-ANALYSE</a:t>
            </a:r>
            <a:endParaRPr lang="nl-NL" sz="3600" dirty="0">
              <a:latin typeface="Gotham Light" panose="02000603030000020004" pitchFamily="2" charset="77"/>
              <a:ea typeface="Arial" charset="0"/>
              <a:cs typeface="Arial" charset="0"/>
            </a:endParaRPr>
          </a:p>
        </p:txBody>
      </p:sp>
      <p:sp>
        <p:nvSpPr>
          <p:cNvPr id="26" name="Tijdelijke aanduiding voor inhoud 4">
            <a:extLst>
              <a:ext uri="{FF2B5EF4-FFF2-40B4-BE49-F238E27FC236}">
                <a16:creationId xmlns:a16="http://schemas.microsoft.com/office/drawing/2014/main" id="{29E3A619-1009-0F42-92F6-E4DFE7AD06A6}"/>
              </a:ext>
            </a:extLst>
          </p:cNvPr>
          <p:cNvSpPr>
            <a:spLocks noGrp="1"/>
          </p:cNvSpPr>
          <p:nvPr>
            <p:ph idx="1"/>
          </p:nvPr>
        </p:nvSpPr>
        <p:spPr>
          <a:xfrm>
            <a:off x="1258387" y="1353774"/>
            <a:ext cx="9259028" cy="5149849"/>
          </a:xfrm>
        </p:spPr>
        <p:txBody>
          <a:bodyPr>
            <a:normAutofit/>
          </a:bodyPr>
          <a:lstStyle/>
          <a:p>
            <a:pPr marL="0" indent="0" algn="just">
              <a:buNone/>
            </a:pPr>
            <a:r>
              <a:rPr lang="nl-NL" sz="1600" dirty="0">
                <a:latin typeface="Gotham Light" panose="02000603030000020004" pitchFamily="2" charset="77"/>
                <a:ea typeface="Arial" charset="0"/>
                <a:cs typeface="Arial" charset="0"/>
              </a:rPr>
              <a:t>In de </a:t>
            </a:r>
            <a:r>
              <a:rPr lang="nl-NL" sz="1600" dirty="0" err="1">
                <a:latin typeface="Gotham Light" panose="02000603030000020004" pitchFamily="2" charset="77"/>
                <a:ea typeface="Arial" charset="0"/>
                <a:cs typeface="Arial" charset="0"/>
              </a:rPr>
              <a:t>define</a:t>
            </a:r>
            <a:r>
              <a:rPr lang="nl-NL" sz="1600" dirty="0">
                <a:latin typeface="Gotham Light" panose="02000603030000020004" pitchFamily="2" charset="77"/>
                <a:ea typeface="Arial" charset="0"/>
                <a:cs typeface="Arial" charset="0"/>
              </a:rPr>
              <a:t> fase heb je achterhaald wat de klantwens en klantwaarde is: je weet nu waaraan het product of de dienst moet voldoen. Na het maken van de VSM is er inzicht in alle processtappen op gedetailleerd niveau. Deze twee dingen zijn samen de uitgangspositie voor een goede waardeanalyse. </a:t>
            </a:r>
          </a:p>
          <a:p>
            <a:pPr marL="0" indent="0" algn="just">
              <a:buNone/>
            </a:pPr>
            <a:endParaRPr lang="nl-NL" sz="1600" dirty="0">
              <a:latin typeface="Gotham Light" panose="02000603030000020004" pitchFamily="2" charset="77"/>
              <a:ea typeface="Arial" charset="0"/>
              <a:cs typeface="Arial" charset="0"/>
            </a:endParaRPr>
          </a:p>
        </p:txBody>
      </p:sp>
      <p:pic>
        <p:nvPicPr>
          <p:cNvPr id="27" name="Afbeelding 26">
            <a:extLst>
              <a:ext uri="{FF2B5EF4-FFF2-40B4-BE49-F238E27FC236}">
                <a16:creationId xmlns:a16="http://schemas.microsoft.com/office/drawing/2014/main" id="{9DC38615-825C-CB41-A7C9-933BD08CEB3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17270"/>
          <a:stretch/>
        </p:blipFill>
        <p:spPr>
          <a:xfrm>
            <a:off x="5818908" y="3277569"/>
            <a:ext cx="4967037" cy="3078781"/>
          </a:xfrm>
          <a:prstGeom prst="rect">
            <a:avLst/>
          </a:prstGeom>
        </p:spPr>
      </p:pic>
    </p:spTree>
    <p:extLst>
      <p:ext uri="{BB962C8B-B14F-4D97-AF65-F5344CB8AC3E}">
        <p14:creationId xmlns:p14="http://schemas.microsoft.com/office/powerpoint/2010/main" val="3373715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47452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474520"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WAARDE-ANALYSE</a:t>
            </a:r>
            <a:endParaRPr lang="nl-NL" sz="3600" dirty="0">
              <a:latin typeface="Gotham Light" panose="02000603030000020004" pitchFamily="2" charset="77"/>
              <a:ea typeface="Arial" charset="0"/>
              <a:cs typeface="Arial" charset="0"/>
            </a:endParaRPr>
          </a:p>
        </p:txBody>
      </p:sp>
      <p:pic>
        <p:nvPicPr>
          <p:cNvPr id="14" name="Afbeelding 13" descr="Afbeelding met spel&#10;&#10;Automatisch gegenereerde beschrijving">
            <a:extLst>
              <a:ext uri="{FF2B5EF4-FFF2-40B4-BE49-F238E27FC236}">
                <a16:creationId xmlns:a16="http://schemas.microsoft.com/office/drawing/2014/main" id="{D9AF4EEB-BED0-0A40-B94E-DE592BFD6EDE}"/>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
        <p:nvSpPr>
          <p:cNvPr id="15" name="Tijdelijke aanduiding voor inhoud 4">
            <a:extLst>
              <a:ext uri="{FF2B5EF4-FFF2-40B4-BE49-F238E27FC236}">
                <a16:creationId xmlns:a16="http://schemas.microsoft.com/office/drawing/2014/main" id="{770BDC5D-16BC-C349-8E69-D73606CC6EBA}"/>
              </a:ext>
            </a:extLst>
          </p:cNvPr>
          <p:cNvSpPr>
            <a:spLocks noGrp="1"/>
          </p:cNvSpPr>
          <p:nvPr>
            <p:ph idx="1"/>
          </p:nvPr>
        </p:nvSpPr>
        <p:spPr>
          <a:xfrm>
            <a:off x="1258387" y="1258771"/>
            <a:ext cx="9259028" cy="5149849"/>
          </a:xfrm>
        </p:spPr>
        <p:txBody>
          <a:bodyPr>
            <a:norm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Beschrijf hier je bevindingen na de waardeanalyse. Je mag ook een foto invoegen van de VSM na de waardeanalyse.</a:t>
            </a:r>
          </a:p>
          <a:p>
            <a:pPr marL="0" indent="0" algn="just">
              <a:buNone/>
            </a:pPr>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4284234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094511"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094509"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DATA-ANALYSE</a:t>
            </a:r>
            <a:endParaRPr lang="nl-NL" sz="3600" dirty="0">
              <a:latin typeface="Gotham Light" panose="02000603030000020004" pitchFamily="2" charset="77"/>
              <a:ea typeface="Arial" charset="0"/>
              <a:cs typeface="Arial" charset="0"/>
            </a:endParaRPr>
          </a:p>
        </p:txBody>
      </p:sp>
      <p:sp>
        <p:nvSpPr>
          <p:cNvPr id="22" name="Tijdelijke aanduiding voor inhoud 4">
            <a:extLst>
              <a:ext uri="{FF2B5EF4-FFF2-40B4-BE49-F238E27FC236}">
                <a16:creationId xmlns:a16="http://schemas.microsoft.com/office/drawing/2014/main" id="{7700BFAA-55A4-5841-B702-E487F2D21882}"/>
              </a:ext>
            </a:extLst>
          </p:cNvPr>
          <p:cNvSpPr txBox="1">
            <a:spLocks/>
          </p:cNvSpPr>
          <p:nvPr/>
        </p:nvSpPr>
        <p:spPr>
          <a:xfrm>
            <a:off x="1258387" y="1353774"/>
            <a:ext cx="9259028" cy="5149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NL" sz="1600" dirty="0">
                <a:latin typeface="Gotham Light" panose="02000603030000020004" pitchFamily="2" charset="77"/>
                <a:ea typeface="Arial" charset="0"/>
                <a:cs typeface="Arial" charset="0"/>
              </a:rPr>
              <a:t>Je wil op basis van de data een aantal analyses doen die je helpen om nog beter te snappen wat er niet goed gaat in het proces en waar dit aan ligt.</a:t>
            </a:r>
          </a:p>
          <a:p>
            <a:pPr marL="0" indent="0" algn="just">
              <a:buFont typeface="Arial" panose="020B0604020202020204" pitchFamily="34" charset="0"/>
              <a:buNone/>
            </a:pPr>
            <a:endParaRPr lang="nl-NL" sz="1600" dirty="0">
              <a:latin typeface="Gotham Light" panose="02000603030000020004" pitchFamily="2" charset="77"/>
              <a:ea typeface="Arial" charset="0"/>
              <a:cs typeface="Arial" charset="0"/>
            </a:endParaRPr>
          </a:p>
          <a:p>
            <a:pPr marL="0" indent="0" algn="just">
              <a:buFont typeface="Arial" panose="020B0604020202020204" pitchFamily="34" charset="0"/>
              <a:buNone/>
            </a:pPr>
            <a:r>
              <a:rPr lang="nl-NL" sz="1600" dirty="0">
                <a:latin typeface="Gotham Light" panose="02000603030000020004" pitchFamily="2" charset="77"/>
                <a:ea typeface="Arial" charset="0"/>
                <a:cs typeface="Arial" charset="0"/>
              </a:rPr>
              <a:t>Bekijk goed wat je hebt gemeten en wat je daarover kan zeggen:</a:t>
            </a:r>
          </a:p>
          <a:p>
            <a:pPr algn="just">
              <a:lnSpc>
                <a:spcPct val="120000"/>
              </a:lnSpc>
              <a:buSzPct val="60000"/>
              <a:buFont typeface=".Lucida Grande UI Regular"/>
              <a:buChar char="◆"/>
            </a:pPr>
            <a:r>
              <a:rPr lang="nl-NL" sz="1600" dirty="0">
                <a:latin typeface="Gotham Light" panose="02000603030000020004" pitchFamily="2" charset="77"/>
                <a:ea typeface="Arial" charset="0"/>
                <a:cs typeface="Arial" charset="0"/>
              </a:rPr>
              <a:t>De probleemstelling: is het probleem groter of kleiner dan je aanvankelijk dacht? Door de Y variabele grafisch weer te geven krijg je meer inzicht in de situatie.</a:t>
            </a:r>
          </a:p>
          <a:p>
            <a:pPr algn="just">
              <a:lnSpc>
                <a:spcPct val="120000"/>
              </a:lnSpc>
              <a:buSzPct val="60000"/>
              <a:buFont typeface=".Lucida Grande UI Regular"/>
              <a:buChar char="◆"/>
            </a:pPr>
            <a:endParaRPr lang="nl-NL" sz="1600" dirty="0">
              <a:latin typeface="Gotham Light" panose="02000603030000020004" pitchFamily="2" charset="77"/>
              <a:ea typeface="Arial" charset="0"/>
              <a:cs typeface="Arial" charset="0"/>
            </a:endParaRPr>
          </a:p>
          <a:p>
            <a:pPr algn="just">
              <a:lnSpc>
                <a:spcPct val="120000"/>
              </a:lnSpc>
              <a:buSzPct val="60000"/>
              <a:buFont typeface=".Lucida Grande UI Regular"/>
              <a:buChar char="◆"/>
            </a:pPr>
            <a:r>
              <a:rPr lang="nl-NL" sz="1600" dirty="0">
                <a:latin typeface="Gotham Light" panose="02000603030000020004" pitchFamily="2" charset="77"/>
                <a:ea typeface="Arial" charset="0"/>
                <a:cs typeface="Arial" charset="0"/>
              </a:rPr>
              <a:t>Het visualiseren van de verschillende X variabelen om te kijken of je patronen kunt ontdekken. Je kan deze bij de oorzaakanalyse verder onderzoeken.</a:t>
            </a:r>
          </a:p>
          <a:p>
            <a:pPr algn="just">
              <a:lnSpc>
                <a:spcPct val="120000"/>
              </a:lnSpc>
              <a:buSzPct val="60000"/>
              <a:buFont typeface=".Lucida Grande UI Regular"/>
              <a:buChar char="◆"/>
            </a:pPr>
            <a:endParaRPr lang="nl-NL" sz="1600" dirty="0">
              <a:latin typeface="Gotham Light" panose="02000603030000020004" pitchFamily="2" charset="77"/>
              <a:ea typeface="Arial" charset="0"/>
              <a:cs typeface="Arial" charset="0"/>
            </a:endParaRPr>
          </a:p>
          <a:p>
            <a:pPr algn="just">
              <a:lnSpc>
                <a:spcPct val="120000"/>
              </a:lnSpc>
              <a:buSzPct val="60000"/>
              <a:buFont typeface=".Lucida Grande UI Regular"/>
              <a:buChar char="◆"/>
            </a:pPr>
            <a:r>
              <a:rPr lang="nl-NL" sz="1600" dirty="0">
                <a:latin typeface="Gotham Light" panose="02000603030000020004" pitchFamily="2" charset="77"/>
                <a:ea typeface="Arial" charset="0"/>
                <a:cs typeface="Arial" charset="0"/>
              </a:rPr>
              <a:t>Het berekenen van overige gegevens, zoals bijvoorbeeld de </a:t>
            </a:r>
            <a:r>
              <a:rPr lang="nl-NL" sz="1600" dirty="0" err="1">
                <a:latin typeface="Gotham Light" panose="02000603030000020004" pitchFamily="2" charset="77"/>
                <a:ea typeface="Arial" charset="0"/>
                <a:cs typeface="Arial" charset="0"/>
              </a:rPr>
              <a:t>takttijd</a:t>
            </a:r>
            <a:r>
              <a:rPr lang="nl-NL" sz="1600" dirty="0">
                <a:latin typeface="Gotham Light" panose="02000603030000020004" pitchFamily="2" charset="77"/>
                <a:ea typeface="Arial" charset="0"/>
                <a:cs typeface="Arial" charset="0"/>
              </a:rPr>
              <a:t>, doorlooptijd, bewerkingstijd, wet van Little, </a:t>
            </a:r>
            <a:r>
              <a:rPr lang="nl-NL" sz="1600" dirty="0" err="1">
                <a:latin typeface="Gotham Light" panose="02000603030000020004" pitchFamily="2" charset="77"/>
                <a:ea typeface="Arial" charset="0"/>
                <a:cs typeface="Arial" charset="0"/>
              </a:rPr>
              <a:t>process</a:t>
            </a:r>
            <a:r>
              <a:rPr lang="nl-NL" sz="1600" dirty="0">
                <a:latin typeface="Gotham Light" panose="02000603030000020004" pitchFamily="2" charset="77"/>
                <a:ea typeface="Arial" charset="0"/>
                <a:cs typeface="Arial" charset="0"/>
              </a:rPr>
              <a:t> efficiency, etc.</a:t>
            </a:r>
          </a:p>
          <a:p>
            <a:pPr marL="0" indent="0" algn="just">
              <a:buFont typeface="Arial" panose="020B0604020202020204" pitchFamily="34" charset="0"/>
              <a:buNone/>
            </a:pPr>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3419781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5094511"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5094509"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DATA-ANALYSE</a:t>
            </a:r>
            <a:endParaRPr lang="nl-NL" sz="3600" dirty="0">
              <a:latin typeface="Gotham Light" panose="02000603030000020004" pitchFamily="2" charset="77"/>
              <a:ea typeface="Arial" charset="0"/>
              <a:cs typeface="Arial" charset="0"/>
            </a:endParaRPr>
          </a:p>
        </p:txBody>
      </p:sp>
      <p:sp>
        <p:nvSpPr>
          <p:cNvPr id="10" name="Tijdelijke aanduiding voor inhoud 2">
            <a:extLst>
              <a:ext uri="{FF2B5EF4-FFF2-40B4-BE49-F238E27FC236}">
                <a16:creationId xmlns:a16="http://schemas.microsoft.com/office/drawing/2014/main" id="{75B533F2-F50A-4046-BF08-86BDF109C93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Deel hier de resultaten van je data-analyse. Denk goed na over de vorm!</a:t>
            </a:r>
            <a:endParaRPr lang="nl-NL" sz="1600" dirty="0">
              <a:solidFill>
                <a:schemeClr val="bg1">
                  <a:lumMod val="50000"/>
                </a:schemeClr>
              </a:solidFill>
              <a:latin typeface="Gotham ExtraLight" charset="0"/>
              <a:ea typeface="Gotham ExtraLight" charset="0"/>
              <a:cs typeface="Gotham ExtraLight" charset="0"/>
            </a:endParaRPr>
          </a:p>
        </p:txBody>
      </p:sp>
      <p:pic>
        <p:nvPicPr>
          <p:cNvPr id="11" name="Afbeelding 10" descr="Afbeelding met spel&#10;&#10;Automatisch gegenereerde beschrijving">
            <a:extLst>
              <a:ext uri="{FF2B5EF4-FFF2-40B4-BE49-F238E27FC236}">
                <a16:creationId xmlns:a16="http://schemas.microsoft.com/office/drawing/2014/main" id="{1F9C0D27-A9B8-E849-9CDA-AE25F75D140C}"/>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12655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pic>
        <p:nvPicPr>
          <p:cNvPr id="10" name="Afbeelding 9" descr="Afbeelding met klok&#10;&#10;Automatisch gegenereerde beschrijving">
            <a:extLst>
              <a:ext uri="{FF2B5EF4-FFF2-40B4-BE49-F238E27FC236}">
                <a16:creationId xmlns:a16="http://schemas.microsoft.com/office/drawing/2014/main" id="{24CEB41B-BD1F-014F-ADC2-D68033214969}"/>
              </a:ext>
            </a:extLst>
          </p:cNvPr>
          <p:cNvPicPr>
            <a:picLocks noChangeAspect="1"/>
          </p:cNvPicPr>
          <p:nvPr/>
        </p:nvPicPr>
        <p:blipFill rotWithShape="1">
          <a:blip r:embed="rId4"/>
          <a:srcRect l="23844" t="19074" r="27972" b="15556"/>
          <a:stretch/>
        </p:blipFill>
        <p:spPr>
          <a:xfrm>
            <a:off x="3731154" y="1187450"/>
            <a:ext cx="4729692" cy="4483100"/>
          </a:xfrm>
          <a:prstGeom prst="rect">
            <a:avLst/>
          </a:prstGeom>
          <a:ln w="76200">
            <a:solidFill>
              <a:srgbClr val="FEED86"/>
            </a:solidFill>
          </a:ln>
        </p:spPr>
      </p:pic>
    </p:spTree>
    <p:extLst>
      <p:ext uri="{BB962C8B-B14F-4D97-AF65-F5344CB8AC3E}">
        <p14:creationId xmlns:p14="http://schemas.microsoft.com/office/powerpoint/2010/main" val="4065701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4" y="0"/>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551014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1"/>
              <a:ext cx="5510145"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OORZAAKANALYSE</a:t>
            </a:r>
            <a:endParaRPr lang="nl-NL" sz="3600" dirty="0">
              <a:latin typeface="Gotham Light" panose="02000603030000020004" pitchFamily="2" charset="77"/>
              <a:ea typeface="Arial" charset="0"/>
              <a:cs typeface="Arial" charset="0"/>
            </a:endParaRPr>
          </a:p>
        </p:txBody>
      </p:sp>
      <p:sp>
        <p:nvSpPr>
          <p:cNvPr id="13" name="Tijdelijke aanduiding voor inhoud 4">
            <a:extLst>
              <a:ext uri="{FF2B5EF4-FFF2-40B4-BE49-F238E27FC236}">
                <a16:creationId xmlns:a16="http://schemas.microsoft.com/office/drawing/2014/main" id="{A82F12A9-3EC7-0748-BCA2-266349989887}"/>
              </a:ext>
            </a:extLst>
          </p:cNvPr>
          <p:cNvSpPr>
            <a:spLocks noGrp="1"/>
          </p:cNvSpPr>
          <p:nvPr>
            <p:ph idx="1"/>
          </p:nvPr>
        </p:nvSpPr>
        <p:spPr>
          <a:xfrm>
            <a:off x="1258387" y="1353774"/>
            <a:ext cx="9259028" cy="5149849"/>
          </a:xfrm>
        </p:spPr>
        <p:txBody>
          <a:bodyPr>
            <a:normAutofit/>
          </a:bodyPr>
          <a:lstStyle/>
          <a:p>
            <a:pPr marL="0" indent="0" algn="just">
              <a:buNone/>
            </a:pPr>
            <a:r>
              <a:rPr lang="nl-NL" sz="1600" dirty="0">
                <a:latin typeface="Gotham Light" panose="02000603030000020004" pitchFamily="2" charset="77"/>
                <a:ea typeface="Arial" charset="0"/>
                <a:cs typeface="Arial" charset="0"/>
              </a:rPr>
              <a:t>Nu je op basis van de waardeanalyse en data-analyse een goede ‘diagnose’ hebt kunnen stellen over het proces wordt het tijd om de veroorzaker van het probleem boven tafel te krijgen. Je kan dit doen door e en grondoorzaakanalyse. Men is vaak geneigd om meteen naar een oplossing te zoeken als een probleem is geïdentificeerd. Maar je kan een probleem pas echt oplossen als je weet waardoor dit probleem veroorzaakt wordt. Je doet dus niet aan symptoombestrijding, maar gaat op zoek naar een fout die je kan herstellen. </a:t>
            </a:r>
          </a:p>
          <a:p>
            <a:pPr marL="0" indent="0" algn="just">
              <a:buNone/>
            </a:pPr>
            <a:endParaRPr lang="nl-NL" dirty="0">
              <a:latin typeface="Gotham Light" panose="02000603030000020004" pitchFamily="2" charset="77"/>
              <a:ea typeface="Arial" charset="0"/>
              <a:cs typeface="Arial" charset="0"/>
            </a:endParaRPr>
          </a:p>
        </p:txBody>
      </p:sp>
      <p:pic>
        <p:nvPicPr>
          <p:cNvPr id="14" name="Afbeelding 13">
            <a:extLst>
              <a:ext uri="{FF2B5EF4-FFF2-40B4-BE49-F238E27FC236}">
                <a16:creationId xmlns:a16="http://schemas.microsoft.com/office/drawing/2014/main" id="{2B62E08E-5D32-8D4E-A097-03016226DFC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24907"/>
          <a:stretch/>
        </p:blipFill>
        <p:spPr>
          <a:xfrm rot="638837">
            <a:off x="7696642" y="3955041"/>
            <a:ext cx="3055517" cy="1720850"/>
          </a:xfrm>
          <a:prstGeom prst="rect">
            <a:avLst/>
          </a:prstGeom>
        </p:spPr>
      </p:pic>
    </p:spTree>
    <p:extLst>
      <p:ext uri="{BB962C8B-B14F-4D97-AF65-F5344CB8AC3E}">
        <p14:creationId xmlns:p14="http://schemas.microsoft.com/office/powerpoint/2010/main" val="457983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4" y="0"/>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551014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1"/>
              <a:ext cx="5510145" cy="2"/>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OORZAAKANALYSE</a:t>
            </a:r>
            <a:endParaRPr lang="nl-NL" sz="3600" dirty="0">
              <a:latin typeface="Gotham Light" panose="02000603030000020004" pitchFamily="2" charset="77"/>
              <a:ea typeface="Arial" charset="0"/>
              <a:cs typeface="Arial" charset="0"/>
            </a:endParaRPr>
          </a:p>
        </p:txBody>
      </p:sp>
      <p:sp>
        <p:nvSpPr>
          <p:cNvPr id="15" name="Tijdelijke aanduiding voor inhoud 2">
            <a:extLst>
              <a:ext uri="{FF2B5EF4-FFF2-40B4-BE49-F238E27FC236}">
                <a16:creationId xmlns:a16="http://schemas.microsoft.com/office/drawing/2014/main" id="{70F1AFD4-BC5F-2B41-A2DC-AFF50C39D429}"/>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Deel hier de uitkomsten van je oorzaakanalyse.</a:t>
            </a:r>
            <a:endParaRPr lang="nl-NL" sz="1600" dirty="0">
              <a:solidFill>
                <a:schemeClr val="bg1">
                  <a:lumMod val="50000"/>
                </a:schemeClr>
              </a:solidFill>
              <a:latin typeface="Gotham ExtraLight" charset="0"/>
              <a:ea typeface="Gotham ExtraLight" charset="0"/>
              <a:cs typeface="Gotham ExtraLight" charset="0"/>
            </a:endParaRPr>
          </a:p>
        </p:txBody>
      </p:sp>
      <p:pic>
        <p:nvPicPr>
          <p:cNvPr id="22" name="Afbeelding 21" descr="Afbeelding met spel&#10;&#10;Automatisch gegenereerde beschrijving">
            <a:extLst>
              <a:ext uri="{FF2B5EF4-FFF2-40B4-BE49-F238E27FC236}">
                <a16:creationId xmlns:a16="http://schemas.microsoft.com/office/drawing/2014/main" id="{BCC5E93E-64F8-B04A-8F1D-87A45F955BFD}"/>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3846927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ANALYSE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8" y="0"/>
            <a:ext cx="11878051" cy="6858000"/>
            <a:chOff x="8" y="0"/>
            <a:chExt cx="11878051"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8" y="936171"/>
              <a:ext cx="451261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2" y="1037863"/>
              <a:ext cx="451261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38199448"/>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in de analyse fase?</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03006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4000" r="-34000"/>
          </a:stretch>
        </a:blipFill>
        <a:effectLst/>
      </p:bgPr>
    </p:bg>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E7C68435-1C6C-3242-A41F-B57D4EF131CD}"/>
              </a:ext>
            </a:extLst>
          </p:cNvPr>
          <p:cNvPicPr>
            <a:picLocks noChangeAspect="1"/>
          </p:cNvPicPr>
          <p:nvPr/>
        </p:nvPicPr>
        <p:blipFill rotWithShape="1">
          <a:blip r:embed="rId4"/>
          <a:srcRect l="27583" t="4615" r="20729" b="23846"/>
          <a:stretch/>
        </p:blipFill>
        <p:spPr>
          <a:xfrm>
            <a:off x="3730869" y="975945"/>
            <a:ext cx="4730261" cy="4906109"/>
          </a:xfrm>
          <a:prstGeom prst="rect">
            <a:avLst/>
          </a:prstGeom>
          <a:ln w="76200">
            <a:solidFill>
              <a:srgbClr val="FEED86"/>
            </a:solidFill>
          </a:ln>
        </p:spPr>
      </p:pic>
    </p:spTree>
    <p:extLst>
      <p:ext uri="{BB962C8B-B14F-4D97-AF65-F5344CB8AC3E}">
        <p14:creationId xmlns:p14="http://schemas.microsoft.com/office/powerpoint/2010/main" val="4096591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2" y="0"/>
            <a:ext cx="11878057" cy="6858000"/>
            <a:chOff x="2" y="0"/>
            <a:chExt cx="11878057"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2" y="936171"/>
              <a:ext cx="452449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4" y="1037863"/>
              <a:ext cx="452449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OVERZICHT</a:t>
            </a:r>
            <a:endParaRPr lang="nl-NL" sz="3600" dirty="0">
              <a:latin typeface="Gotham Light" panose="02000603030000020004" pitchFamily="2" charset="77"/>
              <a:ea typeface="Arial" charset="0"/>
              <a:cs typeface="Arial" charset="0"/>
            </a:endParaRPr>
          </a:p>
        </p:txBody>
      </p:sp>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296406"/>
          </a:xfrm>
        </p:spPr>
        <p:txBody>
          <a:bodyPr>
            <a:normAutofit fontScale="77500" lnSpcReduction="20000"/>
          </a:bodyPr>
          <a:lstStyle/>
          <a:p>
            <a:pPr marL="0" indent="0" algn="just">
              <a:lnSpc>
                <a:spcPct val="120000"/>
              </a:lnSpc>
              <a:buNone/>
            </a:pPr>
            <a:r>
              <a:rPr lang="nl-NL" sz="1900" dirty="0">
                <a:latin typeface="Gotham Medium" panose="02000603030000020004" pitchFamily="2" charset="77"/>
                <a:ea typeface="Arial" charset="0"/>
                <a:cs typeface="Arial" charset="0"/>
              </a:rPr>
              <a:t>DOEL</a:t>
            </a:r>
          </a:p>
          <a:p>
            <a:pPr marL="0" indent="0" algn="just">
              <a:lnSpc>
                <a:spcPct val="120000"/>
              </a:lnSpc>
              <a:buNone/>
            </a:pPr>
            <a:r>
              <a:rPr lang="nl-NL" sz="1900" dirty="0">
                <a:latin typeface="Gotham Light" panose="02000603030000020004" pitchFamily="2" charset="77"/>
                <a:ea typeface="Arial" charset="0"/>
                <a:cs typeface="Arial" charset="0"/>
              </a:rPr>
              <a:t>Het probleem oplossen, eindelijk verbeteren!</a:t>
            </a:r>
          </a:p>
          <a:p>
            <a:pPr marL="0" indent="0" algn="just">
              <a:lnSpc>
                <a:spcPct val="120000"/>
              </a:lnSpc>
              <a:buNone/>
            </a:pPr>
            <a:endParaRPr lang="nl-NL" sz="1900" dirty="0">
              <a:latin typeface="Gotham Light" panose="02000603030000020004" pitchFamily="2" charset="77"/>
              <a:ea typeface="Arial" charset="0"/>
              <a:cs typeface="Arial" charset="0"/>
            </a:endParaRPr>
          </a:p>
          <a:p>
            <a:pPr marL="0" indent="0" algn="just">
              <a:lnSpc>
                <a:spcPct val="120000"/>
              </a:lnSpc>
              <a:buNone/>
            </a:pPr>
            <a:r>
              <a:rPr lang="nl-NL" sz="1900" dirty="0">
                <a:latin typeface="Gotham Medium" panose="02000603030000020004" pitchFamily="2" charset="77"/>
                <a:ea typeface="Arial" charset="0"/>
                <a:cs typeface="Arial" charset="0"/>
              </a:rPr>
              <a:t>TOOLS &amp; TECHNIEKEN</a:t>
            </a:r>
          </a:p>
          <a:p>
            <a:pPr algn="just">
              <a:buSzPct val="60000"/>
              <a:buFont typeface=".Lucida Grande UI Regular"/>
              <a:buChar char="◆"/>
            </a:pPr>
            <a:r>
              <a:rPr lang="nl-NL" sz="1900" dirty="0">
                <a:latin typeface="Gotham Light" panose="02000603030000020004" pitchFamily="2" charset="77"/>
                <a:ea typeface="Arial" charset="0"/>
                <a:cs typeface="Arial" charset="0"/>
              </a:rPr>
              <a:t>5s</a:t>
            </a:r>
          </a:p>
          <a:p>
            <a:pPr algn="just">
              <a:buSzPct val="60000"/>
              <a:buFont typeface=".Lucida Grande UI Regular"/>
              <a:buChar char="◆"/>
            </a:pPr>
            <a:r>
              <a:rPr lang="nl-NL" sz="1900" dirty="0">
                <a:latin typeface="Gotham Light" panose="02000603030000020004" pitchFamily="2" charset="77"/>
                <a:ea typeface="Arial" charset="0"/>
                <a:cs typeface="Arial" charset="0"/>
              </a:rPr>
              <a:t>Line </a:t>
            </a:r>
            <a:r>
              <a:rPr lang="nl-NL" sz="1900" dirty="0" err="1">
                <a:latin typeface="Gotham Light" panose="02000603030000020004" pitchFamily="2" charset="77"/>
                <a:ea typeface="Arial" charset="0"/>
                <a:cs typeface="Arial" charset="0"/>
              </a:rPr>
              <a:t>balancing</a:t>
            </a:r>
            <a:endParaRPr lang="nl-NL" sz="1900" dirty="0">
              <a:latin typeface="Gotham Light" panose="02000603030000020004" pitchFamily="2" charset="77"/>
              <a:ea typeface="Arial" charset="0"/>
              <a:cs typeface="Arial" charset="0"/>
            </a:endParaRPr>
          </a:p>
          <a:p>
            <a:pPr algn="just">
              <a:buSzPct val="60000"/>
              <a:buFont typeface=".Lucida Grande UI Regular"/>
              <a:buChar char="◆"/>
            </a:pPr>
            <a:r>
              <a:rPr lang="nl-NL" sz="1900" dirty="0" err="1">
                <a:latin typeface="Gotham Light" panose="02000603030000020004" pitchFamily="2" charset="77"/>
                <a:ea typeface="Arial" charset="0"/>
                <a:cs typeface="Arial" charset="0"/>
              </a:rPr>
              <a:t>One</a:t>
            </a:r>
            <a:r>
              <a:rPr lang="nl-NL" sz="1900" dirty="0">
                <a:latin typeface="Gotham Light" panose="02000603030000020004" pitchFamily="2" charset="77"/>
                <a:ea typeface="Arial" charset="0"/>
                <a:cs typeface="Arial" charset="0"/>
              </a:rPr>
              <a:t> piece flow</a:t>
            </a:r>
          </a:p>
          <a:p>
            <a:pPr algn="just">
              <a:buSzPct val="60000"/>
              <a:buFont typeface=".Lucida Grande UI Regular"/>
              <a:buChar char="◆"/>
            </a:pPr>
            <a:r>
              <a:rPr lang="nl-NL" sz="1900" dirty="0" err="1">
                <a:latin typeface="Gotham Light" panose="02000603030000020004" pitchFamily="2" charset="77"/>
                <a:ea typeface="Arial" charset="0"/>
                <a:cs typeface="Arial" charset="0"/>
              </a:rPr>
              <a:t>Poka</a:t>
            </a:r>
            <a:r>
              <a:rPr lang="nl-NL" sz="1900" dirty="0">
                <a:latin typeface="Gotham Light" panose="02000603030000020004" pitchFamily="2" charset="77"/>
                <a:ea typeface="Arial" charset="0"/>
                <a:cs typeface="Arial" charset="0"/>
              </a:rPr>
              <a:t> </a:t>
            </a:r>
            <a:r>
              <a:rPr lang="nl-NL" sz="1900" dirty="0" err="1">
                <a:latin typeface="Gotham Light" panose="02000603030000020004" pitchFamily="2" charset="77"/>
                <a:ea typeface="Arial" charset="0"/>
                <a:cs typeface="Arial" charset="0"/>
              </a:rPr>
              <a:t>yoke</a:t>
            </a:r>
            <a:endParaRPr lang="nl-NL" sz="1900" dirty="0">
              <a:latin typeface="Gotham Light" panose="02000603030000020004" pitchFamily="2" charset="77"/>
              <a:ea typeface="Arial" charset="0"/>
              <a:cs typeface="Arial" charset="0"/>
            </a:endParaRPr>
          </a:p>
          <a:p>
            <a:pPr algn="just">
              <a:buSzPct val="60000"/>
              <a:buFont typeface=".Lucida Grande UI Regular"/>
              <a:buChar char="◆"/>
            </a:pPr>
            <a:r>
              <a:rPr lang="nl-NL" sz="1900" dirty="0" err="1">
                <a:latin typeface="Gotham Light" panose="02000603030000020004" pitchFamily="2" charset="77"/>
                <a:ea typeface="Arial" charset="0"/>
                <a:cs typeface="Arial" charset="0"/>
              </a:rPr>
              <a:t>Kanban</a:t>
            </a:r>
            <a:endParaRPr lang="nl-NL" sz="1900" dirty="0">
              <a:latin typeface="Gotham Light" panose="02000603030000020004" pitchFamily="2" charset="77"/>
              <a:ea typeface="Arial" charset="0"/>
              <a:cs typeface="Arial" charset="0"/>
            </a:endParaRPr>
          </a:p>
          <a:p>
            <a:pPr algn="just">
              <a:buSzPct val="60000"/>
              <a:buFont typeface=".Lucida Grande UI Regular"/>
              <a:buChar char="◆"/>
            </a:pPr>
            <a:r>
              <a:rPr lang="nl-NL" sz="1900" dirty="0">
                <a:latin typeface="Gotham Light" panose="02000603030000020004" pitchFamily="2" charset="77"/>
                <a:ea typeface="Arial" charset="0"/>
                <a:cs typeface="Arial" charset="0"/>
              </a:rPr>
              <a:t>Product- / dienstfamilies</a:t>
            </a:r>
          </a:p>
          <a:p>
            <a:pPr algn="just">
              <a:buSzPct val="60000"/>
              <a:buFont typeface=".Lucida Grande UI Regular"/>
              <a:buChar char="◆"/>
            </a:pPr>
            <a:r>
              <a:rPr lang="nl-NL" sz="1900" dirty="0" err="1">
                <a:latin typeface="Gotham Light" panose="02000603030000020004" pitchFamily="2" charset="77"/>
                <a:ea typeface="Arial" charset="0"/>
                <a:cs typeface="Arial" charset="0"/>
              </a:rPr>
              <a:t>Heijunka</a:t>
            </a:r>
            <a:endParaRPr lang="nl-NL" sz="1900" dirty="0">
              <a:latin typeface="Gotham Light" panose="02000603030000020004" pitchFamily="2" charset="77"/>
              <a:ea typeface="Arial" charset="0"/>
              <a:cs typeface="Arial" charset="0"/>
            </a:endParaRPr>
          </a:p>
          <a:p>
            <a:pPr algn="just">
              <a:buSzPct val="60000"/>
              <a:buFont typeface=".Lucida Grande UI Regular"/>
              <a:buChar char="◆"/>
            </a:pPr>
            <a:r>
              <a:rPr lang="nl-NL" sz="1900" dirty="0">
                <a:latin typeface="Gotham Light" panose="02000603030000020004" pitchFamily="2" charset="77"/>
                <a:ea typeface="Arial" charset="0"/>
                <a:cs typeface="Arial" charset="0"/>
              </a:rPr>
              <a:t>FIFO</a:t>
            </a:r>
          </a:p>
          <a:p>
            <a:pPr algn="just">
              <a:buSzPct val="60000"/>
              <a:buFont typeface=".Lucida Grande UI Regular"/>
              <a:buChar char="◆"/>
            </a:pPr>
            <a:r>
              <a:rPr lang="nl-NL" sz="1900" dirty="0">
                <a:latin typeface="Gotham Light" panose="02000603030000020004" pitchFamily="2" charset="77"/>
                <a:ea typeface="Arial" charset="0"/>
                <a:cs typeface="Arial" charset="0"/>
              </a:rPr>
              <a:t>SMED</a:t>
            </a:r>
          </a:p>
          <a:p>
            <a:pPr algn="just">
              <a:buSzPct val="60000"/>
              <a:buFont typeface=".Lucida Grande UI Regular"/>
              <a:buChar char="◆"/>
            </a:pPr>
            <a:r>
              <a:rPr lang="nl-NL" sz="1900" dirty="0">
                <a:latin typeface="Gotham Light" panose="02000603030000020004" pitchFamily="2" charset="77"/>
                <a:ea typeface="Arial" charset="0"/>
                <a:cs typeface="Arial" charset="0"/>
              </a:rPr>
              <a:t>Brainstormen</a:t>
            </a:r>
          </a:p>
          <a:p>
            <a:pPr algn="just">
              <a:buSzPct val="60000"/>
              <a:buFont typeface=".Lucida Grande UI Regular"/>
              <a:buChar char="◆"/>
            </a:pPr>
            <a:r>
              <a:rPr lang="nl-NL" sz="1900" dirty="0">
                <a:latin typeface="Gotham Light" panose="02000603030000020004" pitchFamily="2" charset="77"/>
                <a:ea typeface="Arial" charset="0"/>
                <a:cs typeface="Arial" charset="0"/>
              </a:rPr>
              <a:t>Risico analyse (FMEA)</a:t>
            </a:r>
          </a:p>
          <a:p>
            <a:pPr algn="just">
              <a:buSzPct val="60000"/>
              <a:buFont typeface=".Lucida Grande UI Regular"/>
              <a:buChar char="◆"/>
            </a:pPr>
            <a:r>
              <a:rPr lang="nl-NL" sz="1900" dirty="0">
                <a:latin typeface="Gotham Light" panose="02000603030000020004" pitchFamily="2" charset="77"/>
                <a:ea typeface="Arial" charset="0"/>
                <a:cs typeface="Arial" charset="0"/>
              </a:rPr>
              <a:t>Out of control action plan (OCAP)</a:t>
            </a:r>
          </a:p>
          <a:p>
            <a:pPr algn="just">
              <a:buSzPct val="60000"/>
              <a:buFont typeface=".Lucida Grande UI Regular"/>
              <a:buChar char="◆"/>
            </a:pPr>
            <a:r>
              <a:rPr lang="nl-NL" sz="1900" dirty="0" err="1">
                <a:latin typeface="Gotham Light" panose="02000603030000020004" pitchFamily="2" charset="77"/>
                <a:ea typeface="Arial" charset="0"/>
                <a:cs typeface="Arial" charset="0"/>
              </a:rPr>
              <a:t>Obeya</a:t>
            </a:r>
            <a:endParaRPr lang="nl-NL" sz="1900" dirty="0">
              <a:latin typeface="Gotham Light" panose="02000603030000020004" pitchFamily="2" charset="77"/>
              <a:ea typeface="Arial" charset="0"/>
              <a:cs typeface="Arial" charset="0"/>
            </a:endParaRPr>
          </a:p>
          <a:p>
            <a:endParaRPr lang="nl-NL" dirty="0">
              <a:latin typeface="Arial" charset="0"/>
              <a:ea typeface="Arial" charset="0"/>
              <a:cs typeface="Arial" charset="0"/>
            </a:endParaRPr>
          </a:p>
        </p:txBody>
      </p:sp>
      <p:grpSp>
        <p:nvGrpSpPr>
          <p:cNvPr id="26" name="Groep 25">
            <a:extLst>
              <a:ext uri="{FF2B5EF4-FFF2-40B4-BE49-F238E27FC236}">
                <a16:creationId xmlns:a16="http://schemas.microsoft.com/office/drawing/2014/main" id="{1B103CD3-25A0-6F42-9667-1C999B6F48E6}"/>
              </a:ext>
            </a:extLst>
          </p:cNvPr>
          <p:cNvGrpSpPr/>
          <p:nvPr/>
        </p:nvGrpSpPr>
        <p:grpSpPr>
          <a:xfrm rot="445049">
            <a:off x="4901593" y="3702201"/>
            <a:ext cx="996147" cy="1745026"/>
            <a:chOff x="5987092" y="2797564"/>
            <a:chExt cx="996147" cy="1745026"/>
          </a:xfrm>
        </p:grpSpPr>
        <p:pic>
          <p:nvPicPr>
            <p:cNvPr id="27" name="Afbeelding 26" descr="Afbeelding met tekening&#10;&#10;Automatisch gegenereerde beschrijving">
              <a:extLst>
                <a:ext uri="{FF2B5EF4-FFF2-40B4-BE49-F238E27FC236}">
                  <a16:creationId xmlns:a16="http://schemas.microsoft.com/office/drawing/2014/main" id="{E4F424CB-CC97-584B-8B27-02612FE1AF8F}"/>
                </a:ext>
              </a:extLst>
            </p:cNvPr>
            <p:cNvPicPr>
              <a:picLocks noChangeAspect="1"/>
            </p:cNvPicPr>
            <p:nvPr/>
          </p:nvPicPr>
          <p:blipFill rotWithShape="1">
            <a:blip r:embed="rId4"/>
            <a:srcRect l="9839" t="35482" r="70283" b="39073"/>
            <a:stretch/>
          </p:blipFill>
          <p:spPr>
            <a:xfrm rot="2260894">
              <a:off x="5987092" y="2797564"/>
              <a:ext cx="996147" cy="1745026"/>
            </a:xfrm>
            <a:prstGeom prst="rect">
              <a:avLst/>
            </a:prstGeom>
          </p:spPr>
        </p:pic>
        <p:sp>
          <p:nvSpPr>
            <p:cNvPr id="28" name="Rechthoek 27">
              <a:extLst>
                <a:ext uri="{FF2B5EF4-FFF2-40B4-BE49-F238E27FC236}">
                  <a16:creationId xmlns:a16="http://schemas.microsoft.com/office/drawing/2014/main" id="{0838CBC4-8D0A-314A-8F88-391989F7174D}"/>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699523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4702626"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4702624"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VERBETEREN</a:t>
            </a:r>
            <a:endParaRPr lang="nl-NL" sz="3600" dirty="0">
              <a:latin typeface="Gotham Light" panose="02000603030000020004" pitchFamily="2" charset="77"/>
              <a:ea typeface="Arial" charset="0"/>
              <a:cs typeface="Arial" charset="0"/>
            </a:endParaRPr>
          </a:p>
        </p:txBody>
      </p:sp>
      <p:sp>
        <p:nvSpPr>
          <p:cNvPr id="22" name="Tijdelijke aanduiding voor inhoud 4">
            <a:extLst>
              <a:ext uri="{FF2B5EF4-FFF2-40B4-BE49-F238E27FC236}">
                <a16:creationId xmlns:a16="http://schemas.microsoft.com/office/drawing/2014/main" id="{13B679DE-A621-7E46-B4A4-82B0FD5276D5}"/>
              </a:ext>
            </a:extLst>
          </p:cNvPr>
          <p:cNvSpPr>
            <a:spLocks noGrp="1"/>
          </p:cNvSpPr>
          <p:nvPr>
            <p:ph idx="1"/>
          </p:nvPr>
        </p:nvSpPr>
        <p:spPr>
          <a:xfrm>
            <a:off x="1258387" y="1353774"/>
            <a:ext cx="9495649" cy="5149849"/>
          </a:xfrm>
        </p:spPr>
        <p:txBody>
          <a:bodyPr>
            <a:normAutofit/>
          </a:bodyPr>
          <a:lstStyle/>
          <a:p>
            <a:pPr marL="0" indent="0" algn="just">
              <a:buNone/>
            </a:pPr>
            <a:r>
              <a:rPr lang="nl-NL" sz="1600" dirty="0">
                <a:latin typeface="Gotham Light" panose="02000603030000020004" pitchFamily="2" charset="77"/>
                <a:ea typeface="Arial" charset="0"/>
                <a:cs typeface="Arial" charset="0"/>
              </a:rPr>
              <a:t>Afhankelijk van het probleem ga je – eindelijk - het proces verbeteren. Denk hierbij aan je probleemstelling en de verschillende stappen. Denk na over welke tool of techniek je kiest en waarom. Zorg dat dit aansluit bij het type probleem dat je aanpakt. </a:t>
            </a:r>
          </a:p>
          <a:p>
            <a:pPr marL="0" indent="0" algn="just">
              <a:buNone/>
            </a:pPr>
            <a:endParaRPr lang="nl-NL" sz="1600" dirty="0">
              <a:latin typeface="Gotham Light" panose="02000603030000020004" pitchFamily="2" charset="77"/>
              <a:ea typeface="Arial" charset="0"/>
              <a:cs typeface="Arial" charset="0"/>
            </a:endParaRPr>
          </a:p>
          <a:p>
            <a:pPr algn="just">
              <a:buSzPct val="60000"/>
              <a:buFont typeface=".Lucida Grande UI Regular"/>
              <a:buChar char="◆"/>
            </a:pPr>
            <a:r>
              <a:rPr lang="nl-NL" sz="1600" dirty="0">
                <a:latin typeface="Gotham Light" panose="02000603030000020004" pitchFamily="2" charset="77"/>
                <a:ea typeface="Arial" charset="0"/>
                <a:cs typeface="Arial" charset="0"/>
              </a:rPr>
              <a:t>Right</a:t>
            </a:r>
          </a:p>
          <a:p>
            <a:pPr algn="just">
              <a:buSzPct val="60000"/>
              <a:buFont typeface=".Lucida Grande UI Regular"/>
              <a:buChar char="◆"/>
            </a:pPr>
            <a:r>
              <a:rPr lang="nl-NL" sz="1600" dirty="0">
                <a:latin typeface="Gotham Light" panose="02000603030000020004" pitchFamily="2" charset="77"/>
                <a:ea typeface="Arial" charset="0"/>
                <a:cs typeface="Arial" charset="0"/>
              </a:rPr>
              <a:t>First Time Right</a:t>
            </a:r>
          </a:p>
          <a:p>
            <a:pPr algn="just">
              <a:buSzPct val="60000"/>
              <a:buFont typeface=".Lucida Grande UI Regular"/>
              <a:buChar char="◆"/>
            </a:pPr>
            <a:r>
              <a:rPr lang="nl-NL" sz="1600" dirty="0">
                <a:latin typeface="Gotham Light" panose="02000603030000020004" pitchFamily="2" charset="77"/>
                <a:ea typeface="Arial" charset="0"/>
                <a:cs typeface="Arial" charset="0"/>
              </a:rPr>
              <a:t>Just In Time</a:t>
            </a:r>
          </a:p>
          <a:p>
            <a:pPr marL="0" indent="0" algn="just">
              <a:buNone/>
            </a:pPr>
            <a:endParaRPr lang="nl-NL" sz="1600" dirty="0">
              <a:latin typeface="Gotham Light" panose="02000603030000020004" pitchFamily="2" charset="77"/>
              <a:ea typeface="Arial" charset="0"/>
              <a:cs typeface="Arial" charset="0"/>
            </a:endParaRPr>
          </a:p>
          <a:p>
            <a:pPr marL="0" indent="0" algn="just">
              <a:buNone/>
            </a:pPr>
            <a:r>
              <a:rPr lang="nl-NL" sz="1600" dirty="0">
                <a:latin typeface="Gotham Light" panose="02000603030000020004" pitchFamily="2" charset="77"/>
                <a:ea typeface="Arial" charset="0"/>
                <a:cs typeface="Arial" charset="0"/>
              </a:rPr>
              <a:t>In deze volgorde ga je ook het proces verbeteren. Kijk dus goed naar je probleemstelling en analyses, dit is de basis voor je verbeteringen. </a:t>
            </a:r>
          </a:p>
        </p:txBody>
      </p:sp>
      <p:pic>
        <p:nvPicPr>
          <p:cNvPr id="6" name="Afbeelding 5">
            <a:extLst>
              <a:ext uri="{FF2B5EF4-FFF2-40B4-BE49-F238E27FC236}">
                <a16:creationId xmlns:a16="http://schemas.microsoft.com/office/drawing/2014/main" id="{624D25FA-01B2-7447-BCAE-00AF501B49B9}"/>
              </a:ext>
            </a:extLst>
          </p:cNvPr>
          <p:cNvPicPr>
            <a:picLocks noChangeAspect="1"/>
          </p:cNvPicPr>
          <p:nvPr/>
        </p:nvPicPr>
        <p:blipFill rotWithShape="1">
          <a:blip r:embed="rId4">
            <a:grayscl/>
          </a:blip>
          <a:srcRect t="29091" r="5917" b="11861"/>
          <a:stretch/>
        </p:blipFill>
        <p:spPr>
          <a:xfrm>
            <a:off x="5803043" y="4311938"/>
            <a:ext cx="5065920" cy="2384576"/>
          </a:xfrm>
          <a:prstGeom prst="rect">
            <a:avLst/>
          </a:prstGeom>
        </p:spPr>
      </p:pic>
    </p:spTree>
    <p:extLst>
      <p:ext uri="{BB962C8B-B14F-4D97-AF65-F5344CB8AC3E}">
        <p14:creationId xmlns:p14="http://schemas.microsoft.com/office/powerpoint/2010/main" val="2327214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4702626"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4702624"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VERBETEREN</a:t>
            </a:r>
            <a:endParaRPr lang="nl-NL" sz="3600" dirty="0">
              <a:latin typeface="Gotham Light" panose="02000603030000020004" pitchFamily="2" charset="77"/>
              <a:ea typeface="Arial" charset="0"/>
              <a:cs typeface="Arial" charset="0"/>
            </a:endParaRPr>
          </a:p>
        </p:txBody>
      </p:sp>
      <p:sp>
        <p:nvSpPr>
          <p:cNvPr id="13" name="Tijdelijke aanduiding voor inhoud 2">
            <a:extLst>
              <a:ext uri="{FF2B5EF4-FFF2-40B4-BE49-F238E27FC236}">
                <a16:creationId xmlns:a16="http://schemas.microsoft.com/office/drawing/2014/main" id="{3E30D39F-B070-2E43-ADDF-7C421AECA725}"/>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Beschrijf hier welke tools en technieken je hebt ingezet voor de verbeteringen.</a:t>
            </a:r>
            <a:endParaRPr lang="nl-NL" sz="1600" dirty="0">
              <a:solidFill>
                <a:schemeClr val="bg1">
                  <a:lumMod val="50000"/>
                </a:schemeClr>
              </a:solidFill>
              <a:latin typeface="Gotham ExtraLight" charset="0"/>
              <a:ea typeface="Gotham ExtraLight" charset="0"/>
              <a:cs typeface="Gotham ExtraLight" charset="0"/>
            </a:endParaRPr>
          </a:p>
        </p:txBody>
      </p:sp>
      <p:pic>
        <p:nvPicPr>
          <p:cNvPr id="14" name="Afbeelding 13" descr="Afbeelding met spel&#10;&#10;Automatisch gegenereerde beschrijving">
            <a:extLst>
              <a:ext uri="{FF2B5EF4-FFF2-40B4-BE49-F238E27FC236}">
                <a16:creationId xmlns:a16="http://schemas.microsoft.com/office/drawing/2014/main" id="{17C974E7-294B-4A46-AC38-34A07B7F5878}"/>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103177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1" y="21771"/>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485700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3"/>
              <a:ext cx="485700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UITVOEREN (1)</a:t>
            </a:r>
            <a:endParaRPr lang="nl-NL" sz="3600" dirty="0">
              <a:latin typeface="Gotham Light" panose="02000603030000020004" pitchFamily="2" charset="77"/>
              <a:ea typeface="Arial" charset="0"/>
              <a:cs typeface="Arial" charset="0"/>
            </a:endParaRPr>
          </a:p>
        </p:txBody>
      </p:sp>
      <p:sp>
        <p:nvSpPr>
          <p:cNvPr id="6" name="Rechthoek 5">
            <a:extLst>
              <a:ext uri="{FF2B5EF4-FFF2-40B4-BE49-F238E27FC236}">
                <a16:creationId xmlns:a16="http://schemas.microsoft.com/office/drawing/2014/main" id="{7307B9BB-D043-B445-BB8C-33B53B91451B}"/>
              </a:ext>
            </a:extLst>
          </p:cNvPr>
          <p:cNvSpPr/>
          <p:nvPr/>
        </p:nvSpPr>
        <p:spPr>
          <a:xfrm>
            <a:off x="1258386" y="1284665"/>
            <a:ext cx="9626438" cy="6247864"/>
          </a:xfrm>
          <a:prstGeom prst="rect">
            <a:avLst/>
          </a:prstGeom>
        </p:spPr>
        <p:txBody>
          <a:bodyPr wrap="square">
            <a:spAutoFit/>
          </a:bodyPr>
          <a:lstStyle/>
          <a:p>
            <a:pPr algn="just"/>
            <a:r>
              <a:rPr lang="nl-NL" sz="1600" dirty="0">
                <a:latin typeface="Gotham Light" panose="02000603030000020004" pitchFamily="2" charset="77"/>
                <a:ea typeface="Arial" charset="0"/>
                <a:cs typeface="Arial" charset="0"/>
              </a:rPr>
              <a:t>Als je hebt bepaalt wat je wil gaan verbeteren en hoe je dit wil gaan doen, is het handig om een plan van aanpak te maken en uit te voeren. </a:t>
            </a:r>
          </a:p>
          <a:p>
            <a:pPr algn="just"/>
            <a:endParaRPr lang="nl-NL" sz="1600" dirty="0">
              <a:latin typeface="Gotham Light" panose="02000603030000020004" pitchFamily="2" charset="77"/>
              <a:ea typeface="Arial" charset="0"/>
              <a:cs typeface="Arial" charset="0"/>
            </a:endParaRPr>
          </a:p>
          <a:p>
            <a:pPr algn="just">
              <a:lnSpc>
                <a:spcPct val="150000"/>
              </a:lnSpc>
            </a:pPr>
            <a:r>
              <a:rPr lang="nl-NL" sz="1600" dirty="0">
                <a:latin typeface="Gotham Light" panose="02000603030000020004" pitchFamily="2" charset="77"/>
                <a:ea typeface="Arial" charset="0"/>
                <a:cs typeface="Arial" charset="0"/>
              </a:rPr>
              <a:t>Beantwoord de volgende vragen:</a:t>
            </a:r>
          </a:p>
          <a:p>
            <a:pPr algn="just">
              <a:lnSpc>
                <a:spcPct val="150000"/>
              </a:lnSpc>
            </a:pPr>
            <a:endParaRPr lang="nl-NL" sz="1600" dirty="0">
              <a:latin typeface="Gotham Light" panose="02000603030000020004" pitchFamily="2" charset="77"/>
              <a:ea typeface="Arial" charset="0"/>
              <a:cs typeface="Arial" charset="0"/>
            </a:endParaRPr>
          </a:p>
          <a:p>
            <a:pPr algn="just">
              <a:lnSpc>
                <a:spcPct val="150000"/>
              </a:lnSpc>
            </a:pPr>
            <a:r>
              <a:rPr lang="nl-NL" sz="1600" dirty="0">
                <a:latin typeface="Gotham Light" panose="02000603030000020004" pitchFamily="2" charset="77"/>
                <a:ea typeface="Arial" charset="0"/>
                <a:cs typeface="Arial" charset="0"/>
              </a:rPr>
              <a:t>Praktisch</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een duidelijk overzicht van de verbeteringen die je wil doorvoeren?</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Moeten er nog dingen geregeld worden voordat de verbeteringen gerealiseerd kunnen worden? Denk hierbij aan het inrichten van ICT-systemen, het anders inrichten van werkplekken, het aanpassen schema’s, etc. </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een planning gemaakt en rekening gehouden met de volgordelijkheid?</a:t>
            </a:r>
          </a:p>
          <a:p>
            <a:pPr marL="285750" indent="-285750" algn="just">
              <a:lnSpc>
                <a:spcPct val="150000"/>
              </a:lnSpc>
              <a:buSzPct val="60000"/>
              <a:buFont typeface=".Lucida Grande UI Regular"/>
              <a:buChar char="◆"/>
            </a:pPr>
            <a:endParaRPr lang="nl-NL" sz="1600" dirty="0">
              <a:latin typeface="Gotham Light" panose="02000603030000020004" pitchFamily="2" charset="77"/>
              <a:ea typeface="Arial" charset="0"/>
              <a:cs typeface="Arial" charset="0"/>
            </a:endParaRPr>
          </a:p>
          <a:p>
            <a:pPr algn="just">
              <a:lnSpc>
                <a:spcPct val="150000"/>
              </a:lnSpc>
              <a:buSzPct val="60000"/>
            </a:pPr>
            <a:r>
              <a:rPr lang="nl-NL" sz="1600" dirty="0">
                <a:latin typeface="Gotham Light" panose="02000603030000020004" pitchFamily="2" charset="77"/>
                <a:ea typeface="Arial" charset="0"/>
                <a:cs typeface="Arial" charset="0"/>
              </a:rPr>
              <a:t>Communicatie</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je communicatieplan nog up </a:t>
            </a:r>
            <a:r>
              <a:rPr lang="nl-NL" sz="1600" dirty="0" err="1">
                <a:latin typeface="Gotham Light" panose="02000603030000020004" pitchFamily="2" charset="77"/>
                <a:ea typeface="Arial" charset="0"/>
                <a:cs typeface="Arial" charset="0"/>
              </a:rPr>
              <a:t>to</a:t>
            </a:r>
            <a:r>
              <a:rPr lang="nl-NL" sz="1600" dirty="0">
                <a:latin typeface="Gotham Light" panose="02000603030000020004" pitchFamily="2" charset="77"/>
                <a:ea typeface="Arial" charset="0"/>
                <a:cs typeface="Arial" charset="0"/>
              </a:rPr>
              <a:t> date? Is iedereen op de hoogte en aan boord? </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Zijn er afspraken gemaakt over de communicatie, bijvoorbeeld door het inzetten van een </a:t>
            </a:r>
            <a:r>
              <a:rPr lang="nl-NL" sz="1600" dirty="0" err="1">
                <a:latin typeface="Gotham Light" panose="02000603030000020004" pitchFamily="2" charset="77"/>
                <a:ea typeface="Arial" charset="0"/>
                <a:cs typeface="Arial" charset="0"/>
              </a:rPr>
              <a:t>dagstart</a:t>
            </a:r>
            <a:r>
              <a:rPr lang="nl-NL" sz="1600" dirty="0">
                <a:latin typeface="Gotham Light" panose="02000603030000020004" pitchFamily="2" charset="77"/>
                <a:ea typeface="Arial" charset="0"/>
                <a:cs typeface="Arial" charset="0"/>
              </a:rPr>
              <a:t>?</a:t>
            </a:r>
          </a:p>
          <a:p>
            <a:pPr marL="285750" indent="-285750" algn="just">
              <a:lnSpc>
                <a:spcPct val="150000"/>
              </a:lnSpc>
              <a:buSzPct val="60000"/>
              <a:buFont typeface=".Lucida Grande UI Regular"/>
              <a:buChar char="◆"/>
            </a:pPr>
            <a:endParaRPr lang="nl-NL" sz="1600" dirty="0">
              <a:latin typeface="Gotham Light" panose="02000603030000020004" pitchFamily="2" charset="77"/>
              <a:ea typeface="Arial" charset="0"/>
              <a:cs typeface="Arial" charset="0"/>
            </a:endParaRPr>
          </a:p>
          <a:p>
            <a:pPr algn="just"/>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752523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1" y="21771"/>
            <a:ext cx="11878055" cy="6858000"/>
            <a:chOff x="4" y="0"/>
            <a:chExt cx="11878055"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4" y="936171"/>
              <a:ext cx="4857007"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6" y="1037863"/>
              <a:ext cx="485700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UITVOEREN (2)</a:t>
            </a:r>
            <a:endParaRPr lang="nl-NL" sz="3600" dirty="0">
              <a:latin typeface="Gotham Light" panose="02000603030000020004" pitchFamily="2" charset="77"/>
              <a:ea typeface="Arial" charset="0"/>
              <a:cs typeface="Arial" charset="0"/>
            </a:endParaRPr>
          </a:p>
        </p:txBody>
      </p:sp>
      <p:sp>
        <p:nvSpPr>
          <p:cNvPr id="6" name="Rechthoek 5">
            <a:extLst>
              <a:ext uri="{FF2B5EF4-FFF2-40B4-BE49-F238E27FC236}">
                <a16:creationId xmlns:a16="http://schemas.microsoft.com/office/drawing/2014/main" id="{7307B9BB-D043-B445-BB8C-33B53B91451B}"/>
              </a:ext>
            </a:extLst>
          </p:cNvPr>
          <p:cNvSpPr/>
          <p:nvPr/>
        </p:nvSpPr>
        <p:spPr>
          <a:xfrm>
            <a:off x="1258386" y="1284665"/>
            <a:ext cx="9626438" cy="2800767"/>
          </a:xfrm>
          <a:prstGeom prst="rect">
            <a:avLst/>
          </a:prstGeom>
        </p:spPr>
        <p:txBody>
          <a:bodyPr wrap="square">
            <a:spAutoFit/>
          </a:bodyPr>
          <a:lstStyle/>
          <a:p>
            <a:pPr algn="just">
              <a:lnSpc>
                <a:spcPct val="150000"/>
              </a:lnSpc>
              <a:buSzPct val="60000"/>
            </a:pPr>
            <a:r>
              <a:rPr lang="nl-NL" sz="1600" dirty="0">
                <a:latin typeface="Gotham Light" panose="02000603030000020004" pitchFamily="2" charset="77"/>
                <a:ea typeface="Arial" charset="0"/>
                <a:cs typeface="Arial" charset="0"/>
              </a:rPr>
              <a:t>Kwaliteit</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Wat zijn mogelijke risico’s en heb je dit onderzocht in een risicoanalyse?</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het duidelijk hoe er bijgestuurd moet worden als er niet wordt voldaan aan de klantwens (bijvoorbeeld door een OCAP)?</a:t>
            </a:r>
          </a:p>
          <a:p>
            <a:pPr marL="285750" indent="-285750"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Welke werkwijze ga je hanteren in deze fase van je project? Denk aan scrum, </a:t>
            </a:r>
            <a:r>
              <a:rPr lang="nl-NL" sz="1600" dirty="0" err="1">
                <a:latin typeface="Gotham Light" panose="02000603030000020004" pitchFamily="2" charset="77"/>
                <a:ea typeface="Arial" charset="0"/>
                <a:cs typeface="Arial" charset="0"/>
              </a:rPr>
              <a:t>kanban</a:t>
            </a:r>
            <a:r>
              <a:rPr lang="nl-NL" sz="1600" dirty="0">
                <a:latin typeface="Gotham Light" panose="02000603030000020004" pitchFamily="2" charset="77"/>
                <a:ea typeface="Arial" charset="0"/>
                <a:cs typeface="Arial" charset="0"/>
              </a:rPr>
              <a:t>, etc.</a:t>
            </a:r>
          </a:p>
          <a:p>
            <a:pPr marL="285750" indent="-285750" algn="just">
              <a:lnSpc>
                <a:spcPct val="150000"/>
              </a:lnSpc>
              <a:buSzPct val="60000"/>
              <a:buFont typeface=".Lucida Grande UI Regular"/>
              <a:buChar char="◆"/>
            </a:pPr>
            <a:endParaRPr lang="nl-NL" sz="1600" dirty="0">
              <a:latin typeface="Gotham Light" panose="02000603030000020004" pitchFamily="2" charset="77"/>
              <a:ea typeface="Arial" charset="0"/>
              <a:cs typeface="Arial" charset="0"/>
            </a:endParaRPr>
          </a:p>
          <a:p>
            <a:pPr algn="just"/>
            <a:endParaRPr lang="nl-NL" sz="1600" dirty="0">
              <a:latin typeface="Gotham Light" panose="02000603030000020004" pitchFamily="2" charset="77"/>
              <a:ea typeface="Arial" charset="0"/>
              <a:cs typeface="Arial" charset="0"/>
            </a:endParaRPr>
          </a:p>
          <a:p>
            <a:pPr algn="just"/>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1175525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UITVOEREN</a:t>
            </a:r>
            <a:endParaRPr lang="nl-NL" sz="3600" dirty="0">
              <a:latin typeface="Gotham Light" panose="02000603030000020004" pitchFamily="2" charset="77"/>
              <a:ea typeface="Arial" charset="0"/>
              <a:cs typeface="Arial" charset="0"/>
            </a:endParaRPr>
          </a:p>
        </p:txBody>
      </p:sp>
      <p:sp>
        <p:nvSpPr>
          <p:cNvPr id="10" name="Tijdelijke aanduiding voor inhoud 2">
            <a:extLst>
              <a:ext uri="{FF2B5EF4-FFF2-40B4-BE49-F238E27FC236}">
                <a16:creationId xmlns:a16="http://schemas.microsoft.com/office/drawing/2014/main" id="{8E365EEF-0895-E244-A885-CC562BCB5337}"/>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Voeg hier je plan van aanpak in.</a:t>
            </a:r>
            <a:endParaRPr lang="nl-NL" sz="1600" dirty="0">
              <a:solidFill>
                <a:schemeClr val="bg1">
                  <a:lumMod val="50000"/>
                </a:schemeClr>
              </a:solidFill>
              <a:latin typeface="Gotham ExtraLight" charset="0"/>
              <a:ea typeface="Gotham ExtraLight" charset="0"/>
              <a:cs typeface="Gotham ExtraLight" charset="0"/>
            </a:endParaRPr>
          </a:p>
        </p:txBody>
      </p:sp>
      <p:pic>
        <p:nvPicPr>
          <p:cNvPr id="11" name="Afbeelding 10" descr="Afbeelding met spel&#10;&#10;Automatisch gegenereerde beschrijving">
            <a:extLst>
              <a:ext uri="{FF2B5EF4-FFF2-40B4-BE49-F238E27FC236}">
                <a16:creationId xmlns:a16="http://schemas.microsoft.com/office/drawing/2014/main" id="{5580B907-F985-6C4F-A13E-C9953A924A3A}"/>
              </a:ext>
            </a:extLst>
          </p:cNvPr>
          <p:cNvPicPr>
            <a:picLocks noChangeAspect="1"/>
          </p:cNvPicPr>
          <p:nvPr/>
        </p:nvPicPr>
        <p:blipFill>
          <a:blip r:embed="rId3">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grpSp>
        <p:nvGrpSpPr>
          <p:cNvPr id="13" name="Groep 12">
            <a:extLst>
              <a:ext uri="{FF2B5EF4-FFF2-40B4-BE49-F238E27FC236}">
                <a16:creationId xmlns:a16="http://schemas.microsoft.com/office/drawing/2014/main" id="{88A5CBE7-6242-CB49-9C44-1BC14174D675}"/>
              </a:ext>
            </a:extLst>
          </p:cNvPr>
          <p:cNvGrpSpPr/>
          <p:nvPr/>
        </p:nvGrpSpPr>
        <p:grpSpPr>
          <a:xfrm>
            <a:off x="1" y="21771"/>
            <a:ext cx="11878055" cy="6858000"/>
            <a:chOff x="4" y="0"/>
            <a:chExt cx="11878055" cy="6858000"/>
          </a:xfrm>
        </p:grpSpPr>
        <p:pic>
          <p:nvPicPr>
            <p:cNvPr id="14" name="Afbeelding 13" descr="Afbeelding met tekst, tekening&#10;&#10;Automatisch gegenereerde beschrijving">
              <a:extLst>
                <a:ext uri="{FF2B5EF4-FFF2-40B4-BE49-F238E27FC236}">
                  <a16:creationId xmlns:a16="http://schemas.microsoft.com/office/drawing/2014/main" id="{AAA28BC4-7373-C64A-8413-0DFE7B6EE6FE}"/>
                </a:ext>
              </a:extLst>
            </p:cNvPr>
            <p:cNvPicPr>
              <a:picLocks noChangeAspect="1"/>
            </p:cNvPicPr>
            <p:nvPr/>
          </p:nvPicPr>
          <p:blipFill>
            <a:blip r:embed="rId4"/>
            <a:stretch>
              <a:fillRect/>
            </a:stretch>
          </p:blipFill>
          <p:spPr>
            <a:xfrm>
              <a:off x="10983889" y="5670868"/>
              <a:ext cx="894170" cy="894170"/>
            </a:xfrm>
            <a:prstGeom prst="rect">
              <a:avLst/>
            </a:prstGeom>
          </p:spPr>
        </p:pic>
        <p:cxnSp>
          <p:nvCxnSpPr>
            <p:cNvPr id="15" name="Rechte verbindingslijn 14">
              <a:extLst>
                <a:ext uri="{FF2B5EF4-FFF2-40B4-BE49-F238E27FC236}">
                  <a16:creationId xmlns:a16="http://schemas.microsoft.com/office/drawing/2014/main" id="{D7EA6BB4-252D-6C40-AFBC-B37BD96B271D}"/>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195E886-1C86-1047-ADC0-11C5060386E8}"/>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01BCBAC2-B98C-114B-8F76-72BD4541578A}"/>
                </a:ext>
              </a:extLst>
            </p:cNvPr>
            <p:cNvCxnSpPr>
              <a:cxnSpLocks/>
            </p:cNvCxnSpPr>
            <p:nvPr/>
          </p:nvCxnSpPr>
          <p:spPr>
            <a:xfrm flipH="1">
              <a:off x="4" y="936171"/>
              <a:ext cx="448887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FAE3CD0D-BC1C-BC44-AB31-8302A8026655}"/>
                </a:ext>
              </a:extLst>
            </p:cNvPr>
            <p:cNvCxnSpPr>
              <a:cxnSpLocks/>
            </p:cNvCxnSpPr>
            <p:nvPr/>
          </p:nvCxnSpPr>
          <p:spPr>
            <a:xfrm flipH="1">
              <a:off x="6" y="1037863"/>
              <a:ext cx="4488870"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295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243139" y="1271315"/>
            <a:ext cx="9495649" cy="5149849"/>
          </a:xfrm>
        </p:spPr>
        <p:txBody>
          <a:bodyPr>
            <a:normAutofit fontScale="92500" lnSpcReduction="10000"/>
          </a:bodyPr>
          <a:lstStyle/>
          <a:p>
            <a:pPr marL="0" indent="0" algn="just">
              <a:lnSpc>
                <a:spcPct val="120000"/>
              </a:lnSpc>
              <a:buNone/>
            </a:pPr>
            <a:r>
              <a:rPr lang="nl-NL" sz="1700" dirty="0">
                <a:latin typeface="Gotham Medium" panose="02000603030000020004" pitchFamily="2" charset="77"/>
                <a:ea typeface="Arial" charset="0"/>
                <a:cs typeface="Arial" charset="0"/>
              </a:rPr>
              <a:t>DOEL</a:t>
            </a:r>
          </a:p>
          <a:p>
            <a:pPr marL="0" indent="0" algn="just">
              <a:lnSpc>
                <a:spcPct val="120000"/>
              </a:lnSpc>
              <a:buNone/>
            </a:pPr>
            <a:r>
              <a:rPr lang="nl-NL" sz="1700" dirty="0">
                <a:latin typeface="Gotham Light" panose="02000603030000020004" pitchFamily="2" charset="77"/>
                <a:ea typeface="Arial" charset="0"/>
                <a:cs typeface="Arial" charset="0"/>
              </a:rPr>
              <a:t>Het probleem inzichtelijk maken.</a:t>
            </a:r>
          </a:p>
          <a:p>
            <a:pPr marL="0" indent="0" algn="just">
              <a:lnSpc>
                <a:spcPct val="120000"/>
              </a:lnSpc>
              <a:buNone/>
            </a:pPr>
            <a:endParaRPr lang="nl-NL" sz="1700" dirty="0">
              <a:latin typeface="Gotham Light" panose="02000603030000020004" pitchFamily="2" charset="77"/>
              <a:ea typeface="Arial" charset="0"/>
              <a:cs typeface="Arial" charset="0"/>
            </a:endParaRPr>
          </a:p>
          <a:p>
            <a:pPr marL="0" indent="0" algn="just">
              <a:lnSpc>
                <a:spcPct val="120000"/>
              </a:lnSpc>
              <a:buNone/>
            </a:pPr>
            <a:r>
              <a:rPr lang="nl-NL" sz="1700" dirty="0">
                <a:latin typeface="Gotham Medium" panose="02000603030000020004" pitchFamily="2" charset="77"/>
                <a:ea typeface="Arial" charset="0"/>
                <a:cs typeface="Arial" charset="0"/>
              </a:rPr>
              <a:t>TOOLS &amp; TECHNIEKEN</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Kick off met het projectteam</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SIPOC</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Interviews</a:t>
            </a:r>
          </a:p>
          <a:p>
            <a:pPr algn="just">
              <a:lnSpc>
                <a:spcPct val="120000"/>
              </a:lnSpc>
              <a:buSzPct val="60000"/>
              <a:buFont typeface=".Lucida Grande UI Regular"/>
              <a:buChar char="◆"/>
            </a:pPr>
            <a:r>
              <a:rPr lang="nl-NL" sz="1700" dirty="0" err="1">
                <a:latin typeface="Gotham Light" panose="02000603030000020004" pitchFamily="2" charset="77"/>
                <a:ea typeface="Arial" charset="0"/>
                <a:cs typeface="Arial" charset="0"/>
              </a:rPr>
              <a:t>Pareto</a:t>
            </a:r>
            <a:r>
              <a:rPr lang="nl-NL" sz="1700" dirty="0">
                <a:latin typeface="Gotham Light" panose="02000603030000020004" pitchFamily="2" charset="77"/>
                <a:ea typeface="Arial" charset="0"/>
                <a:cs typeface="Arial" charset="0"/>
              </a:rPr>
              <a:t> analyse</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CTQ </a:t>
            </a:r>
            <a:r>
              <a:rPr lang="nl-NL" sz="1700" dirty="0" err="1">
                <a:latin typeface="Gotham Light" panose="02000603030000020004" pitchFamily="2" charset="77"/>
                <a:ea typeface="Arial" charset="0"/>
                <a:cs typeface="Arial" charset="0"/>
              </a:rPr>
              <a:t>flowdown</a:t>
            </a:r>
            <a:endParaRPr lang="nl-NL" sz="1700" dirty="0">
              <a:latin typeface="Gotham Light" panose="02000603030000020004" pitchFamily="2" charset="77"/>
              <a:ea typeface="Arial" charset="0"/>
              <a:cs typeface="Arial" charset="0"/>
            </a:endParaRP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Kano analyse</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Stakeholder analyse</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Communicatieplan</a:t>
            </a:r>
          </a:p>
          <a:p>
            <a:pPr algn="just">
              <a:lnSpc>
                <a:spcPct val="120000"/>
              </a:lnSpc>
              <a:buSzPct val="60000"/>
              <a:buFont typeface=".Lucida Grande UI Regular"/>
              <a:buChar char="◆"/>
            </a:pPr>
            <a:r>
              <a:rPr lang="nl-NL" sz="1700" dirty="0">
                <a:latin typeface="Gotham Light" panose="02000603030000020004" pitchFamily="2" charset="77"/>
                <a:ea typeface="Arial" charset="0"/>
                <a:cs typeface="Arial" charset="0"/>
              </a:rPr>
              <a:t>Projectcharter</a:t>
            </a:r>
          </a:p>
          <a:p>
            <a:endParaRPr lang="nl-NL" dirty="0">
              <a:latin typeface="Arial" charset="0"/>
              <a:ea typeface="Arial" charset="0"/>
              <a:cs typeface="Arial" charset="0"/>
            </a:endParaRPr>
          </a:p>
        </p:txBody>
      </p:sp>
      <p:sp>
        <p:nvSpPr>
          <p:cNvPr id="9" name="Titel 3">
            <a:extLst>
              <a:ext uri="{FF2B5EF4-FFF2-40B4-BE49-F238E27FC236}">
                <a16:creationId xmlns:a16="http://schemas.microsoft.com/office/drawing/2014/main" id="{556EF0FA-CB77-064A-B995-92BB276162DF}"/>
              </a:ext>
            </a:extLst>
          </p:cNvPr>
          <p:cNvSpPr txBox="1">
            <a:spLocks/>
          </p:cNvSpPr>
          <p:nvPr/>
        </p:nvSpPr>
        <p:spPr>
          <a:xfrm>
            <a:off x="1258388" y="390663"/>
            <a:ext cx="3056822"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OVERZICHT</a:t>
            </a:r>
            <a:endParaRPr lang="nl-NL" sz="3600" dirty="0">
              <a:latin typeface="Gotham Light" panose="02000603030000020004" pitchFamily="2" charset="77"/>
              <a:ea typeface="Arial" charset="0"/>
              <a:cs typeface="Arial" charset="0"/>
            </a:endParaRPr>
          </a:p>
        </p:txBody>
      </p:sp>
      <p:grpSp>
        <p:nvGrpSpPr>
          <p:cNvPr id="15" name="Groep 14">
            <a:extLst>
              <a:ext uri="{FF2B5EF4-FFF2-40B4-BE49-F238E27FC236}">
                <a16:creationId xmlns:a16="http://schemas.microsoft.com/office/drawing/2014/main" id="{02856EAE-943F-404F-90F2-4FAE138E57C8}"/>
              </a:ext>
            </a:extLst>
          </p:cNvPr>
          <p:cNvGrpSpPr/>
          <p:nvPr/>
        </p:nvGrpSpPr>
        <p:grpSpPr>
          <a:xfrm rot="445049">
            <a:off x="5492891" y="3702201"/>
            <a:ext cx="996147" cy="1745026"/>
            <a:chOff x="5987092" y="2797564"/>
            <a:chExt cx="996147" cy="1745026"/>
          </a:xfrm>
        </p:grpSpPr>
        <p:pic>
          <p:nvPicPr>
            <p:cNvPr id="13" name="Afbeelding 12" descr="Afbeelding met tekening&#10;&#10;Automatisch gegenereerde beschrijving">
              <a:extLst>
                <a:ext uri="{FF2B5EF4-FFF2-40B4-BE49-F238E27FC236}">
                  <a16:creationId xmlns:a16="http://schemas.microsoft.com/office/drawing/2014/main" id="{B37A7899-2E37-C74C-B73F-D4B69614BA78}"/>
                </a:ext>
              </a:extLst>
            </p:cNvPr>
            <p:cNvPicPr>
              <a:picLocks noChangeAspect="1"/>
            </p:cNvPicPr>
            <p:nvPr/>
          </p:nvPicPr>
          <p:blipFill rotWithShape="1">
            <a:blip r:embed="rId3"/>
            <a:srcRect l="9839" t="35482" r="70283" b="39073"/>
            <a:stretch/>
          </p:blipFill>
          <p:spPr>
            <a:xfrm rot="2260894">
              <a:off x="5987092" y="2797564"/>
              <a:ext cx="996147" cy="1745026"/>
            </a:xfrm>
            <a:prstGeom prst="rect">
              <a:avLst/>
            </a:prstGeom>
          </p:spPr>
        </p:pic>
        <p:sp>
          <p:nvSpPr>
            <p:cNvPr id="14" name="Rechthoek 13">
              <a:extLst>
                <a:ext uri="{FF2B5EF4-FFF2-40B4-BE49-F238E27FC236}">
                  <a16:creationId xmlns:a16="http://schemas.microsoft.com/office/drawing/2014/main" id="{707549F4-4645-BE49-85F7-32A3856EF279}"/>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 name="Groep 16">
            <a:extLst>
              <a:ext uri="{FF2B5EF4-FFF2-40B4-BE49-F238E27FC236}">
                <a16:creationId xmlns:a16="http://schemas.microsoft.com/office/drawing/2014/main" id="{27E64511-440B-3B46-AF17-73B37C0EF9F0}"/>
              </a:ext>
            </a:extLst>
          </p:cNvPr>
          <p:cNvGrpSpPr/>
          <p:nvPr/>
        </p:nvGrpSpPr>
        <p:grpSpPr>
          <a:xfrm>
            <a:off x="1" y="0"/>
            <a:ext cx="11878058" cy="6858000"/>
            <a:chOff x="1" y="0"/>
            <a:chExt cx="11878058"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4"/>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1" y="936171"/>
              <a:ext cx="419198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3" y="1037863"/>
              <a:ext cx="419198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6070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UITVOEREN</a:t>
            </a:r>
            <a:endParaRPr lang="nl-NL" sz="3600" dirty="0">
              <a:latin typeface="Gotham Light" panose="02000603030000020004" pitchFamily="2" charset="77"/>
              <a:ea typeface="Arial" charset="0"/>
              <a:cs typeface="Arial" charset="0"/>
            </a:endParaRPr>
          </a:p>
        </p:txBody>
      </p:sp>
      <p:sp>
        <p:nvSpPr>
          <p:cNvPr id="10" name="Tijdelijke aanduiding voor inhoud 2">
            <a:extLst>
              <a:ext uri="{FF2B5EF4-FFF2-40B4-BE49-F238E27FC236}">
                <a16:creationId xmlns:a16="http://schemas.microsoft.com/office/drawing/2014/main" id="{8E365EEF-0895-E244-A885-CC562BCB5337}"/>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Voeg hier eventueel foto’s in van de verbeteringen die je hebt doorgevoerd en hoe de uitvoering er uit zag.</a:t>
            </a:r>
            <a:endParaRPr lang="nl-NL" sz="1600" dirty="0">
              <a:solidFill>
                <a:schemeClr val="bg1">
                  <a:lumMod val="50000"/>
                </a:schemeClr>
              </a:solidFill>
              <a:latin typeface="Gotham ExtraLight" charset="0"/>
              <a:ea typeface="Gotham ExtraLight" charset="0"/>
              <a:cs typeface="Gotham ExtraLight" charset="0"/>
            </a:endParaRPr>
          </a:p>
        </p:txBody>
      </p:sp>
      <p:grpSp>
        <p:nvGrpSpPr>
          <p:cNvPr id="13" name="Groep 12">
            <a:extLst>
              <a:ext uri="{FF2B5EF4-FFF2-40B4-BE49-F238E27FC236}">
                <a16:creationId xmlns:a16="http://schemas.microsoft.com/office/drawing/2014/main" id="{88A5CBE7-6242-CB49-9C44-1BC14174D675}"/>
              </a:ext>
            </a:extLst>
          </p:cNvPr>
          <p:cNvGrpSpPr/>
          <p:nvPr/>
        </p:nvGrpSpPr>
        <p:grpSpPr>
          <a:xfrm>
            <a:off x="1" y="21771"/>
            <a:ext cx="11878055" cy="6858000"/>
            <a:chOff x="4" y="0"/>
            <a:chExt cx="11878055" cy="6858000"/>
          </a:xfrm>
        </p:grpSpPr>
        <p:pic>
          <p:nvPicPr>
            <p:cNvPr id="14" name="Afbeelding 13" descr="Afbeelding met tekst, tekening&#10;&#10;Automatisch gegenereerde beschrijving">
              <a:extLst>
                <a:ext uri="{FF2B5EF4-FFF2-40B4-BE49-F238E27FC236}">
                  <a16:creationId xmlns:a16="http://schemas.microsoft.com/office/drawing/2014/main" id="{AAA28BC4-7373-C64A-8413-0DFE7B6EE6FE}"/>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5" name="Rechte verbindingslijn 14">
              <a:extLst>
                <a:ext uri="{FF2B5EF4-FFF2-40B4-BE49-F238E27FC236}">
                  <a16:creationId xmlns:a16="http://schemas.microsoft.com/office/drawing/2014/main" id="{D7EA6BB4-252D-6C40-AFBC-B37BD96B271D}"/>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195E886-1C86-1047-ADC0-11C5060386E8}"/>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01BCBAC2-B98C-114B-8F76-72BD4541578A}"/>
                </a:ext>
              </a:extLst>
            </p:cNvPr>
            <p:cNvCxnSpPr>
              <a:cxnSpLocks/>
            </p:cNvCxnSpPr>
            <p:nvPr/>
          </p:nvCxnSpPr>
          <p:spPr>
            <a:xfrm flipH="1">
              <a:off x="4" y="936171"/>
              <a:ext cx="448887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FAE3CD0D-BC1C-BC44-AB31-8302A8026655}"/>
                </a:ext>
              </a:extLst>
            </p:cNvPr>
            <p:cNvCxnSpPr>
              <a:cxnSpLocks/>
            </p:cNvCxnSpPr>
            <p:nvPr/>
          </p:nvCxnSpPr>
          <p:spPr>
            <a:xfrm flipH="1">
              <a:off x="6" y="1037863"/>
              <a:ext cx="4488870"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728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IMPROVE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10" y="0"/>
            <a:ext cx="11878049" cy="6858000"/>
            <a:chOff x="10" y="0"/>
            <a:chExt cx="11878049"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a:stCxn id="9" idx="2"/>
            </p:cNvCxnSpPr>
            <p:nvPr/>
          </p:nvCxnSpPr>
          <p:spPr>
            <a:xfrm flipH="1">
              <a:off x="10" y="936171"/>
              <a:ext cx="4411474"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3" y="1037863"/>
              <a:ext cx="441147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82332885"/>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in de </a:t>
                      </a:r>
                      <a:r>
                        <a:rPr lang="nl-NL" sz="1300" b="0" i="0" dirty="0" err="1">
                          <a:latin typeface="Gotham Light" panose="02000603030000020004" pitchFamily="2" charset="77"/>
                          <a:ea typeface="Arial" charset="0"/>
                          <a:cs typeface="Arial" charset="0"/>
                        </a:rPr>
                        <a:t>improve</a:t>
                      </a:r>
                      <a:r>
                        <a:rPr lang="nl-NL" sz="1300" b="0" i="0" dirty="0">
                          <a:latin typeface="Gotham Light" panose="02000603030000020004" pitchFamily="2" charset="77"/>
                          <a:ea typeface="Arial" charset="0"/>
                          <a:cs typeface="Arial" charset="0"/>
                        </a:rPr>
                        <a:t> fase?</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65382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AD145A5-5620-6540-9A73-32D9C3A311FC}"/>
              </a:ext>
            </a:extLst>
          </p:cNvPr>
          <p:cNvPicPr>
            <a:picLocks noChangeAspect="1"/>
          </p:cNvPicPr>
          <p:nvPr/>
        </p:nvPicPr>
        <p:blipFill rotWithShape="1">
          <a:blip r:embed="rId4"/>
          <a:srcRect l="10037" t="12814" r="11568" b="9091"/>
          <a:stretch/>
        </p:blipFill>
        <p:spPr>
          <a:xfrm>
            <a:off x="3044041" y="1304875"/>
            <a:ext cx="6103917" cy="4248250"/>
          </a:xfrm>
          <a:prstGeom prst="rect">
            <a:avLst/>
          </a:prstGeom>
          <a:ln w="76200">
            <a:solidFill>
              <a:srgbClr val="FEED86"/>
            </a:solidFill>
          </a:ln>
        </p:spPr>
      </p:pic>
    </p:spTree>
    <p:extLst>
      <p:ext uri="{BB962C8B-B14F-4D97-AF65-F5344CB8AC3E}">
        <p14:creationId xmlns:p14="http://schemas.microsoft.com/office/powerpoint/2010/main" val="1538689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3" y="0"/>
            <a:ext cx="11878056" cy="6858000"/>
            <a:chOff x="3" y="0"/>
            <a:chExt cx="11878056"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3" y="936171"/>
              <a:ext cx="4619498"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4619496"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4560521"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CONTROL</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OVERZICHT</a:t>
            </a:r>
            <a:endParaRPr lang="nl-NL" sz="3600" dirty="0">
              <a:latin typeface="Gotham Light" panose="02000603030000020004" pitchFamily="2" charset="77"/>
              <a:ea typeface="Arial" charset="0"/>
              <a:cs typeface="Arial" charset="0"/>
            </a:endParaRPr>
          </a:p>
        </p:txBody>
      </p:sp>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149849"/>
          </a:xfrm>
        </p:spPr>
        <p:txBody>
          <a:bodyPr>
            <a:normAutofit/>
          </a:bodyPr>
          <a:lstStyle/>
          <a:p>
            <a:pPr marL="0" indent="0" algn="just">
              <a:lnSpc>
                <a:spcPct val="120000"/>
              </a:lnSpc>
              <a:buNone/>
            </a:pPr>
            <a:r>
              <a:rPr lang="nl-NL" sz="1700" dirty="0">
                <a:latin typeface="Gotham Medium" panose="02000603030000020004" pitchFamily="2" charset="77"/>
                <a:ea typeface="Arial" charset="0"/>
                <a:cs typeface="Arial" charset="0"/>
              </a:rPr>
              <a:t>DOEL</a:t>
            </a:r>
          </a:p>
          <a:p>
            <a:pPr marL="0" indent="0" algn="just">
              <a:lnSpc>
                <a:spcPct val="120000"/>
              </a:lnSpc>
              <a:buNone/>
            </a:pPr>
            <a:r>
              <a:rPr lang="nl-NL" sz="1700" dirty="0">
                <a:latin typeface="Gotham Light" panose="02000603030000020004" pitchFamily="2" charset="77"/>
                <a:ea typeface="Arial" charset="0"/>
                <a:cs typeface="Arial" charset="0"/>
              </a:rPr>
              <a:t>Veranderingen borgen en nieuwe situatie (continu) verbeteren.</a:t>
            </a:r>
          </a:p>
          <a:p>
            <a:pPr marL="0" indent="0" algn="just">
              <a:lnSpc>
                <a:spcPct val="120000"/>
              </a:lnSpc>
              <a:buNone/>
            </a:pPr>
            <a:endParaRPr lang="nl-NL" sz="1700" dirty="0">
              <a:latin typeface="Gotham Light" panose="02000603030000020004" pitchFamily="2" charset="77"/>
              <a:ea typeface="Arial" charset="0"/>
              <a:cs typeface="Arial" charset="0"/>
            </a:endParaRPr>
          </a:p>
          <a:p>
            <a:pPr marL="0" indent="0" algn="just">
              <a:lnSpc>
                <a:spcPct val="120000"/>
              </a:lnSpc>
              <a:buNone/>
            </a:pPr>
            <a:r>
              <a:rPr lang="nl-NL" sz="1700" dirty="0">
                <a:latin typeface="Gotham Medium" panose="02000603030000020004" pitchFamily="2" charset="77"/>
                <a:ea typeface="Arial" charset="0"/>
                <a:cs typeface="Arial" charset="0"/>
              </a:rPr>
              <a:t>TOOLS &amp; TECHNIEKEN</a:t>
            </a:r>
          </a:p>
          <a:p>
            <a:pPr>
              <a:buSzPct val="60000"/>
              <a:buFont typeface=".Lucida Grande UI Regular"/>
              <a:buChar char="◆"/>
            </a:pPr>
            <a:r>
              <a:rPr lang="nl-NL" sz="1600" dirty="0">
                <a:latin typeface="Gotham Light" panose="02000603030000020004" pitchFamily="2" charset="77"/>
                <a:ea typeface="Arial" charset="0"/>
                <a:cs typeface="Arial" charset="0"/>
              </a:rPr>
              <a:t>Stadia van gedragsverandering</a:t>
            </a:r>
          </a:p>
          <a:p>
            <a:pPr>
              <a:buSzPct val="60000"/>
              <a:buFont typeface=".Lucida Grande UI Regular"/>
              <a:buChar char="◆"/>
            </a:pPr>
            <a:r>
              <a:rPr lang="nl-NL" sz="1600" dirty="0">
                <a:latin typeface="Gotham Light" panose="02000603030000020004" pitchFamily="2" charset="77"/>
                <a:ea typeface="Arial" charset="0"/>
                <a:cs typeface="Arial" charset="0"/>
              </a:rPr>
              <a:t>Principes van overtuiging</a:t>
            </a:r>
          </a:p>
          <a:p>
            <a:pPr>
              <a:buSzPct val="60000"/>
              <a:buFont typeface=".Lucida Grande UI Regular"/>
              <a:buChar char="◆"/>
            </a:pPr>
            <a:r>
              <a:rPr lang="nl-NL" sz="1600" dirty="0">
                <a:latin typeface="Gotham Light" panose="02000603030000020004" pitchFamily="2" charset="77"/>
                <a:ea typeface="Arial" charset="0"/>
                <a:cs typeface="Arial" charset="0"/>
              </a:rPr>
              <a:t>Dag- en weekstart</a:t>
            </a:r>
          </a:p>
          <a:p>
            <a:pPr>
              <a:buSzPct val="60000"/>
              <a:buFont typeface=".Lucida Grande UI Regular"/>
              <a:buChar char="◆"/>
            </a:pPr>
            <a:r>
              <a:rPr lang="nl-NL" sz="1600" dirty="0">
                <a:latin typeface="Gotham Light" panose="02000603030000020004" pitchFamily="2" charset="77"/>
                <a:ea typeface="Arial" charset="0"/>
                <a:cs typeface="Arial" charset="0"/>
              </a:rPr>
              <a:t>Verbeterbord</a:t>
            </a:r>
          </a:p>
          <a:p>
            <a:pPr>
              <a:buSzPct val="60000"/>
              <a:buFont typeface=".Lucida Grande UI Regular"/>
              <a:buChar char="◆"/>
            </a:pPr>
            <a:r>
              <a:rPr lang="nl-NL" sz="1600" dirty="0" err="1">
                <a:latin typeface="Gotham Light" panose="02000603030000020004" pitchFamily="2" charset="77"/>
                <a:ea typeface="Arial" charset="0"/>
                <a:cs typeface="Arial" charset="0"/>
              </a:rPr>
              <a:t>Kaizen</a:t>
            </a:r>
            <a:r>
              <a:rPr lang="nl-NL" sz="1600" dirty="0">
                <a:latin typeface="Gotham Light" panose="02000603030000020004" pitchFamily="2" charset="77"/>
                <a:ea typeface="Arial" charset="0"/>
                <a:cs typeface="Arial" charset="0"/>
              </a:rPr>
              <a:t> sessies</a:t>
            </a:r>
          </a:p>
          <a:p>
            <a:endParaRPr lang="nl-NL" dirty="0">
              <a:latin typeface="Arial" charset="0"/>
              <a:ea typeface="Arial" charset="0"/>
              <a:cs typeface="Arial" charset="0"/>
            </a:endParaRPr>
          </a:p>
        </p:txBody>
      </p:sp>
      <p:grpSp>
        <p:nvGrpSpPr>
          <p:cNvPr id="26" name="Groep 25">
            <a:extLst>
              <a:ext uri="{FF2B5EF4-FFF2-40B4-BE49-F238E27FC236}">
                <a16:creationId xmlns:a16="http://schemas.microsoft.com/office/drawing/2014/main" id="{1B103CD3-25A0-6F42-9667-1C999B6F48E6}"/>
              </a:ext>
            </a:extLst>
          </p:cNvPr>
          <p:cNvGrpSpPr/>
          <p:nvPr/>
        </p:nvGrpSpPr>
        <p:grpSpPr>
          <a:xfrm rot="445049">
            <a:off x="4901593" y="3702201"/>
            <a:ext cx="996147" cy="1745026"/>
            <a:chOff x="5987092" y="2797564"/>
            <a:chExt cx="996147" cy="1745026"/>
          </a:xfrm>
        </p:grpSpPr>
        <p:pic>
          <p:nvPicPr>
            <p:cNvPr id="27" name="Afbeelding 26" descr="Afbeelding met tekening&#10;&#10;Automatisch gegenereerde beschrijving">
              <a:extLst>
                <a:ext uri="{FF2B5EF4-FFF2-40B4-BE49-F238E27FC236}">
                  <a16:creationId xmlns:a16="http://schemas.microsoft.com/office/drawing/2014/main" id="{E4F424CB-CC97-584B-8B27-02612FE1AF8F}"/>
                </a:ext>
              </a:extLst>
            </p:cNvPr>
            <p:cNvPicPr>
              <a:picLocks noChangeAspect="1"/>
            </p:cNvPicPr>
            <p:nvPr/>
          </p:nvPicPr>
          <p:blipFill rotWithShape="1">
            <a:blip r:embed="rId4"/>
            <a:srcRect l="9839" t="35482" r="70283" b="39073"/>
            <a:stretch/>
          </p:blipFill>
          <p:spPr>
            <a:xfrm rot="2260894">
              <a:off x="5987092" y="2797564"/>
              <a:ext cx="996147" cy="1745026"/>
            </a:xfrm>
            <a:prstGeom prst="rect">
              <a:avLst/>
            </a:prstGeom>
          </p:spPr>
        </p:pic>
        <p:sp>
          <p:nvSpPr>
            <p:cNvPr id="28" name="Rechthoek 27">
              <a:extLst>
                <a:ext uri="{FF2B5EF4-FFF2-40B4-BE49-F238E27FC236}">
                  <a16:creationId xmlns:a16="http://schemas.microsoft.com/office/drawing/2014/main" id="{0838CBC4-8D0A-314A-8F88-391989F7174D}"/>
                </a:ext>
              </a:extLst>
            </p:cNvPr>
            <p:cNvSpPr/>
            <p:nvPr/>
          </p:nvSpPr>
          <p:spPr>
            <a:xfrm rot="19452021">
              <a:off x="6576353" y="3753406"/>
              <a:ext cx="403771" cy="44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467676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4">
            <a:extLst>
              <a:ext uri="{FF2B5EF4-FFF2-40B4-BE49-F238E27FC236}">
                <a16:creationId xmlns:a16="http://schemas.microsoft.com/office/drawing/2014/main" id="{A876B1B9-6622-734A-92B3-5D741F7779DA}"/>
              </a:ext>
            </a:extLst>
          </p:cNvPr>
          <p:cNvSpPr>
            <a:spLocks noGrp="1"/>
          </p:cNvSpPr>
          <p:nvPr>
            <p:ph idx="1"/>
          </p:nvPr>
        </p:nvSpPr>
        <p:spPr>
          <a:xfrm>
            <a:off x="1258387" y="1353774"/>
            <a:ext cx="9495649" cy="5149849"/>
          </a:xfrm>
        </p:spPr>
        <p:txBody>
          <a:bodyPr>
            <a:normAutofit/>
          </a:bodyPr>
          <a:lstStyle/>
          <a:p>
            <a:pPr marL="0" indent="0">
              <a:buNone/>
            </a:pPr>
            <a:r>
              <a:rPr lang="nl-NL" sz="1600" dirty="0">
                <a:latin typeface="Gotham Light" panose="02000603030000020004" pitchFamily="2" charset="77"/>
                <a:ea typeface="Arial" charset="0"/>
                <a:cs typeface="Arial" charset="0"/>
              </a:rPr>
              <a:t>Denk na hoe je er voor zorgt dat de resultaten van het project geborgd worden. Je wil natuurlijk niet dat iedereen over een paar weken weer in oude patronen vervalt. Is er nog genoeg draagvlak voor de veranderingen? Vaak gaat het verbeteren van een proces gepaard met een nieuwe werkwijze (= gedragsverandering). Daarnaast is er misschien wel ruimte gecreëerd om meer dingen volgens de </a:t>
            </a:r>
            <a:r>
              <a:rPr lang="nl-NL" sz="1600" dirty="0" err="1">
                <a:latin typeface="Gotham Light" panose="02000603030000020004" pitchFamily="2" charset="77"/>
                <a:ea typeface="Arial" charset="0"/>
                <a:cs typeface="Arial" charset="0"/>
              </a:rPr>
              <a:t>lean</a:t>
            </a:r>
            <a:r>
              <a:rPr lang="nl-NL" sz="1600" dirty="0">
                <a:latin typeface="Gotham Light" panose="02000603030000020004" pitchFamily="2" charset="77"/>
                <a:ea typeface="Arial" charset="0"/>
                <a:cs typeface="Arial" charset="0"/>
              </a:rPr>
              <a:t> methodiek aan te pakken.</a:t>
            </a:r>
          </a:p>
          <a:p>
            <a:pPr marL="0" indent="0">
              <a:lnSpc>
                <a:spcPct val="150000"/>
              </a:lnSpc>
              <a:buNone/>
            </a:pPr>
            <a:r>
              <a:rPr lang="nl-NL" sz="1600" dirty="0">
                <a:latin typeface="Gotham Light" panose="02000603030000020004" pitchFamily="2" charset="77"/>
                <a:ea typeface="Arial" charset="0"/>
                <a:cs typeface="Arial" charset="0"/>
              </a:rPr>
              <a:t>Beantwoord de volgende vragen:</a:t>
            </a:r>
          </a:p>
          <a:p>
            <a:pPr>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Hoe zorg je dat de veranderingen en de nieuwe werkwijze blijven bestaan? </a:t>
            </a:r>
          </a:p>
          <a:p>
            <a:pPr>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Heb je gecheckt of er (nog) weerstand is onder je collega’s?</a:t>
            </a:r>
          </a:p>
          <a:p>
            <a:pPr>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Hoe ga je iedereen motiveren om mee te gaan in de veranderingen? </a:t>
            </a:r>
          </a:p>
          <a:p>
            <a:pPr>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In welk stadium bevinden jouw collega’s zich? Zit iedereen op één lijn?</a:t>
            </a:r>
          </a:p>
          <a:p>
            <a:pPr>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Heeft het team genoeg kennis om zelf aan de slag te blijven met continu verbeteren? Wat heeft het team daar verder nog voor nodig?</a:t>
            </a:r>
          </a:p>
          <a:p>
            <a:endParaRPr lang="nl-NL" dirty="0">
              <a:latin typeface="Arial" charset="0"/>
              <a:ea typeface="Arial" charset="0"/>
              <a:cs typeface="Arial" charset="0"/>
            </a:endParaRPr>
          </a:p>
        </p:txBody>
      </p:sp>
      <p:grpSp>
        <p:nvGrpSpPr>
          <p:cNvPr id="22" name="Groep 21">
            <a:extLst>
              <a:ext uri="{FF2B5EF4-FFF2-40B4-BE49-F238E27FC236}">
                <a16:creationId xmlns:a16="http://schemas.microsoft.com/office/drawing/2014/main" id="{31441AF2-3813-A64D-B87D-CFC3074FE624}"/>
              </a:ext>
            </a:extLst>
          </p:cNvPr>
          <p:cNvGrpSpPr/>
          <p:nvPr/>
        </p:nvGrpSpPr>
        <p:grpSpPr>
          <a:xfrm>
            <a:off x="5" y="0"/>
            <a:ext cx="11878054" cy="6858000"/>
            <a:chOff x="5" y="0"/>
            <a:chExt cx="11878054" cy="6858000"/>
          </a:xfrm>
        </p:grpSpPr>
        <p:pic>
          <p:nvPicPr>
            <p:cNvPr id="23" name="Afbeelding 22" descr="Afbeelding met tekst, tekening&#10;&#10;Automatisch gegenereerde beschrijving">
              <a:extLst>
                <a:ext uri="{FF2B5EF4-FFF2-40B4-BE49-F238E27FC236}">
                  <a16:creationId xmlns:a16="http://schemas.microsoft.com/office/drawing/2014/main" id="{4317745A-C18F-AB4A-AF23-04B4FA39B803}"/>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24" name="Rechte verbindingslijn 23">
              <a:extLst>
                <a:ext uri="{FF2B5EF4-FFF2-40B4-BE49-F238E27FC236}">
                  <a16:creationId xmlns:a16="http://schemas.microsoft.com/office/drawing/2014/main" id="{723D9292-55A3-034C-805C-3CE5F0A23F12}"/>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A30D74B7-2393-6D42-8B8C-21EC010869A2}"/>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A86D30FB-A523-AD41-B283-8195E2200394}"/>
                </a:ext>
              </a:extLst>
            </p:cNvPr>
            <p:cNvCxnSpPr>
              <a:cxnSpLocks/>
            </p:cNvCxnSpPr>
            <p:nvPr/>
          </p:nvCxnSpPr>
          <p:spPr>
            <a:xfrm flipH="1">
              <a:off x="5" y="936171"/>
              <a:ext cx="628204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56952F1-E862-2C47-BA4E-9EB7BEE1B1FA}"/>
                </a:ext>
              </a:extLst>
            </p:cNvPr>
            <p:cNvCxnSpPr>
              <a:cxnSpLocks/>
            </p:cNvCxnSpPr>
            <p:nvPr/>
          </p:nvCxnSpPr>
          <p:spPr>
            <a:xfrm flipH="1">
              <a:off x="5" y="1037863"/>
              <a:ext cx="6282042"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31" name="Titel 3">
            <a:extLst>
              <a:ext uri="{FF2B5EF4-FFF2-40B4-BE49-F238E27FC236}">
                <a16:creationId xmlns:a16="http://schemas.microsoft.com/office/drawing/2014/main" id="{E1E451B6-7C84-5343-95E8-BA01A41EFA99}"/>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CONTROL</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VERANDERPSYCHOLOGIE</a:t>
            </a:r>
            <a:endParaRPr lang="nl-NL" sz="3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819057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5" y="0"/>
            <a:ext cx="11878054" cy="6858000"/>
            <a:chOff x="5" y="0"/>
            <a:chExt cx="11878054"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5" y="936171"/>
              <a:ext cx="628204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6282042"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CONTROL</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VERANDERMANAGEMENT</a:t>
            </a:r>
            <a:endParaRPr lang="nl-NL" sz="3600" dirty="0">
              <a:latin typeface="Gotham Light" panose="02000603030000020004" pitchFamily="2" charset="77"/>
              <a:ea typeface="Arial" charset="0"/>
              <a:cs typeface="Arial" charset="0"/>
            </a:endParaRPr>
          </a:p>
        </p:txBody>
      </p:sp>
      <p:sp>
        <p:nvSpPr>
          <p:cNvPr id="13" name="Tijdelijke aanduiding voor inhoud 4">
            <a:extLst>
              <a:ext uri="{FF2B5EF4-FFF2-40B4-BE49-F238E27FC236}">
                <a16:creationId xmlns:a16="http://schemas.microsoft.com/office/drawing/2014/main" id="{E6634636-57E1-3049-B07B-952D59359AE3}"/>
              </a:ext>
            </a:extLst>
          </p:cNvPr>
          <p:cNvSpPr>
            <a:spLocks noGrp="1"/>
          </p:cNvSpPr>
          <p:nvPr>
            <p:ph idx="1"/>
          </p:nvPr>
        </p:nvSpPr>
        <p:spPr>
          <a:xfrm>
            <a:off x="1258387" y="1353774"/>
            <a:ext cx="9495649" cy="5149849"/>
          </a:xfrm>
        </p:spPr>
        <p:txBody>
          <a:bodyPr>
            <a:normAutofit/>
          </a:bodyPr>
          <a:lstStyle/>
          <a:p>
            <a:pPr marL="0" indent="0">
              <a:buNone/>
            </a:pPr>
            <a:r>
              <a:rPr lang="nl-NL" sz="1600" dirty="0">
                <a:latin typeface="Gotham Light" panose="02000603030000020004" pitchFamily="2" charset="77"/>
                <a:ea typeface="Arial" charset="0"/>
                <a:cs typeface="Arial" charset="0"/>
              </a:rPr>
              <a:t>Er zijn verschillende dingen die kunnen helpen om het gewenste gedrag te faciliteren. Je kan dus bijdragen aan het volhouden van de nieuwe werkwijze. Denk hierbij aan de inzet van een dag- of weekstart, een verbeterbord of het inzetten van principes van overtuiging.</a:t>
            </a:r>
            <a:endParaRPr lang="nl-NL" sz="1600" dirty="0">
              <a:latin typeface="Arial" charset="0"/>
              <a:ea typeface="Arial" charset="0"/>
              <a:cs typeface="Arial" charset="0"/>
            </a:endParaRPr>
          </a:p>
          <a:p>
            <a:pPr marL="0" indent="0">
              <a:buNone/>
            </a:pPr>
            <a:endParaRPr lang="nl-NL" sz="1600" dirty="0">
              <a:latin typeface="Arial" charset="0"/>
              <a:ea typeface="Arial" charset="0"/>
              <a:cs typeface="Arial" charset="0"/>
            </a:endParaRPr>
          </a:p>
          <a:p>
            <a:pPr marL="0" indent="0">
              <a:buNone/>
            </a:pPr>
            <a:endParaRPr lang="nl-NL" sz="1600" dirty="0">
              <a:latin typeface="Gotham Light" panose="02000603030000020004" pitchFamily="2" charset="77"/>
              <a:ea typeface="Arial" charset="0"/>
              <a:cs typeface="Arial" charset="0"/>
            </a:endParaRPr>
          </a:p>
        </p:txBody>
      </p:sp>
    </p:spTree>
    <p:extLst>
      <p:ext uri="{BB962C8B-B14F-4D97-AF65-F5344CB8AC3E}">
        <p14:creationId xmlns:p14="http://schemas.microsoft.com/office/powerpoint/2010/main" val="424931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5CBB7B7-2F46-8146-8600-643D5221F65E}"/>
              </a:ext>
            </a:extLst>
          </p:cNvPr>
          <p:cNvGrpSpPr/>
          <p:nvPr/>
        </p:nvGrpSpPr>
        <p:grpSpPr>
          <a:xfrm>
            <a:off x="5" y="0"/>
            <a:ext cx="11878054" cy="6858000"/>
            <a:chOff x="5" y="0"/>
            <a:chExt cx="11878054" cy="6858000"/>
          </a:xfrm>
        </p:grpSpPr>
        <p:pic>
          <p:nvPicPr>
            <p:cNvPr id="16" name="Afbeelding 15" descr="Afbeelding met tekst, tekening&#10;&#10;Automatisch gegenereerde beschrijving">
              <a:extLst>
                <a:ext uri="{FF2B5EF4-FFF2-40B4-BE49-F238E27FC236}">
                  <a16:creationId xmlns:a16="http://schemas.microsoft.com/office/drawing/2014/main" id="{7FCE458C-3B06-9942-890B-879935342A7D}"/>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7" name="Rechte verbindingslijn 16">
              <a:extLst>
                <a:ext uri="{FF2B5EF4-FFF2-40B4-BE49-F238E27FC236}">
                  <a16:creationId xmlns:a16="http://schemas.microsoft.com/office/drawing/2014/main" id="{917210C1-069E-CB40-BDF6-8867B2FC8984}"/>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2F048B7-BA8E-7B40-8FED-0F073054BE0C}"/>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DCA97CB-38B8-C540-B90F-F9C910E9E50B}"/>
                </a:ext>
              </a:extLst>
            </p:cNvPr>
            <p:cNvCxnSpPr>
              <a:cxnSpLocks/>
            </p:cNvCxnSpPr>
            <p:nvPr/>
          </p:nvCxnSpPr>
          <p:spPr>
            <a:xfrm flipH="1">
              <a:off x="5" y="936171"/>
              <a:ext cx="6282042"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2F833752-AA22-9F41-BCF7-2F15C38F7EA4}"/>
                </a:ext>
              </a:extLst>
            </p:cNvPr>
            <p:cNvCxnSpPr>
              <a:cxnSpLocks/>
            </p:cNvCxnSpPr>
            <p:nvPr/>
          </p:nvCxnSpPr>
          <p:spPr>
            <a:xfrm flipH="1">
              <a:off x="5" y="1037863"/>
              <a:ext cx="6282042"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21" name="Titel 3">
            <a:extLst>
              <a:ext uri="{FF2B5EF4-FFF2-40B4-BE49-F238E27FC236}">
                <a16:creationId xmlns:a16="http://schemas.microsoft.com/office/drawing/2014/main" id="{7EFCFF8A-AD67-2D4E-89BE-75BB70F19860}"/>
              </a:ext>
            </a:extLst>
          </p:cNvPr>
          <p:cNvSpPr txBox="1">
            <a:spLocks/>
          </p:cNvSpPr>
          <p:nvPr/>
        </p:nvSpPr>
        <p:spPr>
          <a:xfrm>
            <a:off x="1258387" y="354377"/>
            <a:ext cx="6044938" cy="581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CONTROL</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VERANDERMANAGEMENT</a:t>
            </a:r>
            <a:endParaRPr lang="nl-NL" sz="3600" dirty="0">
              <a:latin typeface="Gotham Light" panose="02000603030000020004" pitchFamily="2" charset="77"/>
              <a:ea typeface="Arial" charset="0"/>
              <a:cs typeface="Arial" charset="0"/>
            </a:endParaRPr>
          </a:p>
        </p:txBody>
      </p:sp>
      <p:sp>
        <p:nvSpPr>
          <p:cNvPr id="14" name="Tijdelijke aanduiding voor inhoud 2">
            <a:extLst>
              <a:ext uri="{FF2B5EF4-FFF2-40B4-BE49-F238E27FC236}">
                <a16:creationId xmlns:a16="http://schemas.microsoft.com/office/drawing/2014/main" id="{DD20F83F-F854-5B41-9268-779CAB286A1A}"/>
              </a:ext>
            </a:extLst>
          </p:cNvPr>
          <p:cNvSpPr txBox="1">
            <a:spLocks/>
          </p:cNvSpPr>
          <p:nvPr/>
        </p:nvSpPr>
        <p:spPr>
          <a:xfrm>
            <a:off x="1258387" y="1297050"/>
            <a:ext cx="9851302" cy="4715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1600" dirty="0">
                <a:solidFill>
                  <a:schemeClr val="bg1">
                    <a:lumMod val="50000"/>
                  </a:schemeClr>
                </a:solidFill>
                <a:latin typeface="Gotham Light" panose="02000603030000020004" pitchFamily="2" charset="77"/>
                <a:ea typeface="Gotham ExtraLight" charset="0"/>
                <a:cs typeface="Arial" charset="0"/>
              </a:rPr>
              <a:t>Beschrijf hier welke technieken je hebt gebruikt om de veranderingen te borgen.</a:t>
            </a:r>
            <a:endParaRPr lang="nl-NL" sz="1600" dirty="0">
              <a:solidFill>
                <a:schemeClr val="bg1">
                  <a:lumMod val="50000"/>
                </a:schemeClr>
              </a:solidFill>
              <a:latin typeface="Gotham ExtraLight" charset="0"/>
              <a:ea typeface="Gotham ExtraLight" charset="0"/>
              <a:cs typeface="Gotham ExtraLight" charset="0"/>
            </a:endParaRPr>
          </a:p>
        </p:txBody>
      </p:sp>
      <p:pic>
        <p:nvPicPr>
          <p:cNvPr id="15" name="Afbeelding 14" descr="Afbeelding met spel&#10;&#10;Automatisch gegenereerde beschrijving">
            <a:extLst>
              <a:ext uri="{FF2B5EF4-FFF2-40B4-BE49-F238E27FC236}">
                <a16:creationId xmlns:a16="http://schemas.microsoft.com/office/drawing/2014/main" id="{289BC638-26AF-5445-98E1-47A0B809AF9B}"/>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131487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CONTROL</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10" y="0"/>
            <a:ext cx="11878049" cy="6858000"/>
            <a:chOff x="10" y="0"/>
            <a:chExt cx="11878049"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10" y="936171"/>
              <a:ext cx="4536364"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4" y="1037863"/>
              <a:ext cx="4536360"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2677149603"/>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in de control fase?</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40396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58E2730-1754-CD45-8952-A6EBCADD8737}"/>
              </a:ext>
            </a:extLst>
          </p:cNvPr>
          <p:cNvSpPr/>
          <p:nvPr/>
        </p:nvSpPr>
        <p:spPr>
          <a:xfrm>
            <a:off x="3669557" y="1187450"/>
            <a:ext cx="4729692" cy="4483100"/>
          </a:xfrm>
          <a:prstGeom prst="rect">
            <a:avLst/>
          </a:prstGeom>
          <a:solidFill>
            <a:schemeClr val="bg1"/>
          </a:solidFill>
          <a:ln w="76200">
            <a:solidFill>
              <a:srgbClr val="FEED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klok&#10;&#10;Automatisch gegenereerde beschrijving">
            <a:extLst>
              <a:ext uri="{FF2B5EF4-FFF2-40B4-BE49-F238E27FC236}">
                <a16:creationId xmlns:a16="http://schemas.microsoft.com/office/drawing/2014/main" id="{0491637C-BCE2-A843-830C-80726BF89AAC}"/>
              </a:ext>
            </a:extLst>
          </p:cNvPr>
          <p:cNvPicPr>
            <a:picLocks noChangeAspect="1"/>
          </p:cNvPicPr>
          <p:nvPr/>
        </p:nvPicPr>
        <p:blipFill rotWithShape="1">
          <a:blip r:embed="rId4">
            <a:grayscl/>
          </a:blip>
          <a:srcRect l="29182" r="823" b="5109"/>
          <a:stretch/>
        </p:blipFill>
        <p:spPr>
          <a:xfrm>
            <a:off x="4301169" y="1187450"/>
            <a:ext cx="3870229" cy="4310743"/>
          </a:xfrm>
          <a:prstGeom prst="rect">
            <a:avLst/>
          </a:prstGeom>
        </p:spPr>
      </p:pic>
    </p:spTree>
    <p:extLst>
      <p:ext uri="{BB962C8B-B14F-4D97-AF65-F5344CB8AC3E}">
        <p14:creationId xmlns:p14="http://schemas.microsoft.com/office/powerpoint/2010/main" val="2413307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6306194"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AFSLUITER</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REFLECTIE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10" y="0"/>
            <a:ext cx="11878049" cy="6858000"/>
            <a:chOff x="10" y="0"/>
            <a:chExt cx="11878049"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10" y="936171"/>
              <a:ext cx="470261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14" y="1037863"/>
              <a:ext cx="4702615"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graphicFrame>
        <p:nvGraphicFramePr>
          <p:cNvPr id="13" name="Tijdelijke aanduiding voor inhoud 3">
            <a:extLst>
              <a:ext uri="{FF2B5EF4-FFF2-40B4-BE49-F238E27FC236}">
                <a16:creationId xmlns:a16="http://schemas.microsoft.com/office/drawing/2014/main" id="{8C64DCCF-B116-1546-9DB7-3E7E811A2F2D}"/>
              </a:ext>
            </a:extLst>
          </p:cNvPr>
          <p:cNvGraphicFramePr>
            <a:graphicFrameLocks/>
          </p:cNvGraphicFramePr>
          <p:nvPr>
            <p:extLst>
              <p:ext uri="{D42A27DB-BD31-4B8C-83A1-F6EECF244321}">
                <p14:modId xmlns:p14="http://schemas.microsoft.com/office/powerpoint/2010/main" val="3006433208"/>
              </p:ext>
            </p:extLst>
          </p:nvPr>
        </p:nvGraphicFramePr>
        <p:xfrm>
          <a:off x="1258387" y="1313233"/>
          <a:ext cx="9495650" cy="5031244"/>
        </p:xfrm>
        <a:graphic>
          <a:graphicData uri="http://schemas.openxmlformats.org/drawingml/2006/table">
            <a:tbl>
              <a:tblPr firstRow="1" bandRow="1">
                <a:tableStyleId>{5940675A-B579-460E-94D1-54222C63F5DA}</a:tableStyleId>
              </a:tblPr>
              <a:tblGrid>
                <a:gridCol w="9495650">
                  <a:extLst>
                    <a:ext uri="{9D8B030D-6E8A-4147-A177-3AD203B41FA5}">
                      <a16:colId xmlns:a16="http://schemas.microsoft.com/office/drawing/2014/main" val="20000"/>
                    </a:ext>
                  </a:extLst>
                </a:gridCol>
              </a:tblGrid>
              <a:tr h="390724">
                <a:tc>
                  <a:txBody>
                    <a:bodyPr/>
                    <a:lstStyle/>
                    <a:p>
                      <a:r>
                        <a:rPr lang="nl-NL" sz="1300" b="0" i="0" dirty="0">
                          <a:latin typeface="Gotham Light" panose="02000603030000020004" pitchFamily="2" charset="77"/>
                          <a:ea typeface="Arial" charset="0"/>
                          <a:cs typeface="Arial" charset="0"/>
                        </a:rPr>
                        <a:t>Wat was jouw belangrijkste leerdoel voor dit project?</a:t>
                      </a:r>
                    </a:p>
                  </a:txBody>
                  <a:tcPr marL="74295" marR="74295" marT="37148" marB="37148">
                    <a:solidFill>
                      <a:srgbClr val="FFEC86">
                        <a:alpha val="50196"/>
                      </a:srgbClr>
                    </a:solidFill>
                  </a:tcPr>
                </a:tc>
                <a:extLst>
                  <a:ext uri="{0D108BD9-81ED-4DB2-BD59-A6C34878D82A}">
                    <a16:rowId xmlns:a16="http://schemas.microsoft.com/office/drawing/2014/main" val="10000"/>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1"/>
                  </a:ext>
                </a:extLst>
              </a:tr>
              <a:tr h="390724">
                <a:tc>
                  <a:txBody>
                    <a:bodyPr/>
                    <a:lstStyle/>
                    <a:p>
                      <a:r>
                        <a:rPr lang="nl-NL" sz="1300" b="0" i="0" dirty="0">
                          <a:latin typeface="Gotham Light" panose="02000603030000020004" pitchFamily="2" charset="77"/>
                          <a:ea typeface="Arial" charset="0"/>
                          <a:cs typeface="Arial" charset="0"/>
                        </a:rPr>
                        <a:t>Hoe verwachtte je dat het zou gaan?</a:t>
                      </a:r>
                    </a:p>
                  </a:txBody>
                  <a:tcPr marL="74295" marR="74295" marT="37148" marB="37148">
                    <a:solidFill>
                      <a:srgbClr val="FFEC86">
                        <a:alpha val="50196"/>
                      </a:srgbClr>
                    </a:solidFill>
                  </a:tcPr>
                </a:tc>
                <a:extLst>
                  <a:ext uri="{0D108BD9-81ED-4DB2-BD59-A6C34878D82A}">
                    <a16:rowId xmlns:a16="http://schemas.microsoft.com/office/drawing/2014/main" val="10002"/>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3"/>
                  </a:ext>
                </a:extLst>
              </a:tr>
              <a:tr h="390724">
                <a:tc>
                  <a:txBody>
                    <a:bodyPr/>
                    <a:lstStyle/>
                    <a:p>
                      <a:r>
                        <a:rPr lang="nl-NL" sz="1300" b="0" i="0" dirty="0">
                          <a:latin typeface="Gotham Light" panose="02000603030000020004" pitchFamily="2" charset="77"/>
                          <a:ea typeface="Arial" charset="0"/>
                          <a:cs typeface="Arial" charset="0"/>
                        </a:rPr>
                        <a:t>Hoe ging het? </a:t>
                      </a:r>
                    </a:p>
                  </a:txBody>
                  <a:tcPr marL="74295" marR="74295" marT="37148" marB="37148">
                    <a:solidFill>
                      <a:srgbClr val="FFEC86">
                        <a:alpha val="50196"/>
                      </a:srgbClr>
                    </a:solidFill>
                  </a:tcPr>
                </a:tc>
                <a:extLst>
                  <a:ext uri="{0D108BD9-81ED-4DB2-BD59-A6C34878D82A}">
                    <a16:rowId xmlns:a16="http://schemas.microsoft.com/office/drawing/2014/main" val="10004"/>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5"/>
                  </a:ext>
                </a:extLst>
              </a:tr>
              <a:tr h="39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300" b="0" i="0" dirty="0">
                          <a:latin typeface="Gotham Light" panose="02000603030000020004" pitchFamily="2" charset="77"/>
                          <a:ea typeface="Arial" charset="0"/>
                          <a:cs typeface="Arial" charset="0"/>
                        </a:rPr>
                        <a:t>Wat heb je ervan geleerd en wat zou je de volgende keer anders aanpakken?</a:t>
                      </a:r>
                    </a:p>
                  </a:txBody>
                  <a:tcPr marL="74295" marR="74295" marT="37148" marB="37148">
                    <a:solidFill>
                      <a:srgbClr val="FFEC86">
                        <a:alpha val="50196"/>
                      </a:srgbClr>
                    </a:solidFill>
                  </a:tcPr>
                </a:tc>
                <a:extLst>
                  <a:ext uri="{0D108BD9-81ED-4DB2-BD59-A6C34878D82A}">
                    <a16:rowId xmlns:a16="http://schemas.microsoft.com/office/drawing/2014/main" val="10006"/>
                  </a:ext>
                </a:extLst>
              </a:tr>
              <a:tr h="867087">
                <a:tc>
                  <a:txBody>
                    <a:bodyPr/>
                    <a:lstStyle/>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p>
                      <a:endParaRPr lang="nl-NL" sz="1300" b="0" i="0" dirty="0">
                        <a:latin typeface="Gotham Light" panose="02000603030000020004" pitchFamily="2" charset="77"/>
                        <a:ea typeface="Arial" charset="0"/>
                        <a:cs typeface="Arial" charset="0"/>
                      </a:endParaRPr>
                    </a:p>
                  </a:txBody>
                  <a:tcPr marL="74295" marR="74295" marT="37148" marB="37148"/>
                </a:tc>
                <a:extLst>
                  <a:ext uri="{0D108BD9-81ED-4DB2-BD59-A6C34878D82A}">
                    <a16:rowId xmlns:a16="http://schemas.microsoft.com/office/drawing/2014/main" val="10007"/>
                  </a:ext>
                </a:extLst>
              </a:tr>
            </a:tbl>
          </a:graphicData>
        </a:graphic>
      </p:graphicFrame>
      <p:grpSp>
        <p:nvGrpSpPr>
          <p:cNvPr id="16" name="Groep 15">
            <a:extLst>
              <a:ext uri="{FF2B5EF4-FFF2-40B4-BE49-F238E27FC236}">
                <a16:creationId xmlns:a16="http://schemas.microsoft.com/office/drawing/2014/main" id="{7DBFE998-9B17-2B4C-90E3-CE238FF06669}"/>
              </a:ext>
            </a:extLst>
          </p:cNvPr>
          <p:cNvGrpSpPr>
            <a:grpSpLocks noChangeAspect="1"/>
          </p:cNvGrpSpPr>
          <p:nvPr/>
        </p:nvGrpSpPr>
        <p:grpSpPr>
          <a:xfrm>
            <a:off x="34313" y="1111845"/>
            <a:ext cx="1376997" cy="1032748"/>
            <a:chOff x="1524000" y="0"/>
            <a:chExt cx="9144000" cy="6858000"/>
          </a:xfrm>
        </p:grpSpPr>
        <p:pic>
          <p:nvPicPr>
            <p:cNvPr id="23" name="Afbeelding 22" descr="Afbeelding met tafel, tekening, spiegel&#10;&#10;Automatisch gegenereerde beschrijving">
              <a:extLst>
                <a:ext uri="{FF2B5EF4-FFF2-40B4-BE49-F238E27FC236}">
                  <a16:creationId xmlns:a16="http://schemas.microsoft.com/office/drawing/2014/main" id="{823A1547-D120-0548-A494-2626A138E4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4000" y="0"/>
              <a:ext cx="9144000" cy="6858000"/>
            </a:xfrm>
            <a:prstGeom prst="rect">
              <a:avLst/>
            </a:prstGeom>
          </p:spPr>
        </p:pic>
        <p:sp>
          <p:nvSpPr>
            <p:cNvPr id="24" name="Rechthoek 23">
              <a:extLst>
                <a:ext uri="{FF2B5EF4-FFF2-40B4-BE49-F238E27FC236}">
                  <a16:creationId xmlns:a16="http://schemas.microsoft.com/office/drawing/2014/main" id="{CF420B2E-E4AB-E04F-940E-12DA3BA5C7B9}"/>
                </a:ext>
              </a:extLst>
            </p:cNvPr>
            <p:cNvSpPr/>
            <p:nvPr/>
          </p:nvSpPr>
          <p:spPr>
            <a:xfrm>
              <a:off x="6766555" y="3675886"/>
              <a:ext cx="1214428" cy="844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33974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PROBLEEM BEGRIJPEN (1)</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2" y="0"/>
            <a:ext cx="11878057" cy="6858000"/>
            <a:chOff x="2" y="0"/>
            <a:chExt cx="11878057"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2" y="936171"/>
              <a:ext cx="5854533"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4" y="1037863"/>
              <a:ext cx="5854531"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6" name="Tijdelijke aanduiding voor inhoud 2">
            <a:extLst>
              <a:ext uri="{FF2B5EF4-FFF2-40B4-BE49-F238E27FC236}">
                <a16:creationId xmlns:a16="http://schemas.microsoft.com/office/drawing/2014/main" id="{841941F3-47F0-FE4D-94CA-697AABA4080B}"/>
              </a:ext>
            </a:extLst>
          </p:cNvPr>
          <p:cNvSpPr>
            <a:spLocks noGrp="1"/>
          </p:cNvSpPr>
          <p:nvPr>
            <p:ph idx="1"/>
          </p:nvPr>
        </p:nvSpPr>
        <p:spPr>
          <a:xfrm>
            <a:off x="1258387" y="1247594"/>
            <a:ext cx="9851302" cy="4715692"/>
          </a:xfrm>
        </p:spPr>
        <p:txBody>
          <a:bodyPr>
            <a:noAutofit/>
          </a:bodyPr>
          <a:lstStyle/>
          <a:p>
            <a:pPr marL="0" indent="0" algn="just">
              <a:buNone/>
            </a:pPr>
            <a:r>
              <a:rPr lang="nl-NL" sz="1600" dirty="0">
                <a:latin typeface="Gotham Light" panose="02000603030000020004" pitchFamily="2" charset="77"/>
                <a:ea typeface="Arial" charset="0"/>
                <a:cs typeface="Arial" charset="0"/>
              </a:rPr>
              <a:t>Het is belangrijk dat je een goed beeld hebt van het probleem omdat het je anders later in het project gaat vertragen. Stel je voor dat je op basis van enkele aannames aan de slag bent gegaan en je daardoor in de </a:t>
            </a:r>
            <a:r>
              <a:rPr lang="nl-NL" sz="1600" dirty="0" err="1">
                <a:latin typeface="Gotham Light" panose="02000603030000020004" pitchFamily="2" charset="77"/>
                <a:ea typeface="Arial" charset="0"/>
                <a:cs typeface="Arial" charset="0"/>
              </a:rPr>
              <a:t>improve</a:t>
            </a:r>
            <a:r>
              <a:rPr lang="nl-NL" sz="1600" dirty="0">
                <a:latin typeface="Gotham Light" panose="02000603030000020004" pitchFamily="2" charset="77"/>
                <a:ea typeface="Arial" charset="0"/>
                <a:cs typeface="Arial" charset="0"/>
              </a:rPr>
              <a:t> fase ontdekt dat je op de verkeerde weg zit? Je moet dus goed het probleem begrijpen om een juiste probleemstelling te kunnen formuleren.</a:t>
            </a:r>
          </a:p>
          <a:p>
            <a:pPr marL="0" indent="0" algn="just">
              <a:buNone/>
            </a:pPr>
            <a:endParaRPr lang="nl-NL" sz="1800" dirty="0">
              <a:latin typeface="Gotham Light" panose="02000603030000020004" pitchFamily="2" charset="77"/>
              <a:ea typeface="Arial" charset="0"/>
              <a:cs typeface="Arial" charset="0"/>
            </a:endParaRPr>
          </a:p>
          <a:p>
            <a:pPr marL="0" indent="0" algn="just">
              <a:lnSpc>
                <a:spcPct val="100000"/>
              </a:lnSpc>
              <a:buSzPct val="60000"/>
              <a:buNone/>
            </a:pPr>
            <a:r>
              <a:rPr lang="nl-NL" sz="1600" dirty="0">
                <a:latin typeface="Gotham Light" panose="02000603030000020004" pitchFamily="2" charset="77"/>
                <a:ea typeface="Arial" charset="0"/>
                <a:cs typeface="Arial" charset="0"/>
              </a:rPr>
              <a:t>Beantwoord de volgende vragen voor een goede probleemstelling:</a:t>
            </a:r>
          </a:p>
          <a:p>
            <a:pPr>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Wat is het probleem dat je probeert op te lossen?</a:t>
            </a:r>
          </a:p>
          <a:p>
            <a:pPr>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Wie heeft er last van?</a:t>
            </a:r>
          </a:p>
          <a:p>
            <a:pPr>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Waarom dit probleem?</a:t>
            </a:r>
          </a:p>
          <a:p>
            <a:pPr>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Waarom nu?</a:t>
            </a:r>
          </a:p>
          <a:p>
            <a:pPr>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Past het bij de strategie?</a:t>
            </a:r>
          </a:p>
          <a:p>
            <a:pPr>
              <a:lnSpc>
                <a:spcPct val="100000"/>
              </a:lnSpc>
              <a:buSzPct val="60000"/>
              <a:buFont typeface=".Lucida Grande UI Regular"/>
              <a:buChar char="◆"/>
            </a:pPr>
            <a:endParaRPr lang="nl-NL" sz="1600" dirty="0">
              <a:latin typeface="Gotham Light" panose="02000603030000020004" pitchFamily="2" charset="77"/>
              <a:ea typeface="Arial" charset="0"/>
              <a:cs typeface="Arial" charset="0"/>
            </a:endParaRPr>
          </a:p>
          <a:p>
            <a:pPr marL="0" indent="0">
              <a:lnSpc>
                <a:spcPct val="100000"/>
              </a:lnSpc>
              <a:buSzPct val="60000"/>
              <a:buNone/>
            </a:pPr>
            <a:endParaRPr lang="nl-NL" sz="1600" dirty="0">
              <a:latin typeface="Gotham Light" panose="02000603030000020004" pitchFamily="2" charset="77"/>
              <a:ea typeface="Arial" charset="0"/>
              <a:cs typeface="Arial" charset="0"/>
            </a:endParaRPr>
          </a:p>
          <a:p>
            <a:pPr>
              <a:lnSpc>
                <a:spcPct val="100000"/>
              </a:lnSpc>
              <a:buSzPct val="60000"/>
              <a:buFont typeface=".Lucida Grande UI Regular"/>
              <a:buChar char="◆"/>
            </a:pPr>
            <a:endParaRPr lang="nl-NL" sz="1600" dirty="0">
              <a:latin typeface="Gotham Light" panose="02000603030000020004" pitchFamily="2" charset="77"/>
              <a:ea typeface="Arial" charset="0"/>
              <a:cs typeface="Arial" charset="0"/>
            </a:endParaRPr>
          </a:p>
          <a:p>
            <a:pPr marL="0" indent="0">
              <a:lnSpc>
                <a:spcPct val="100000"/>
              </a:lnSpc>
              <a:buSzPct val="60000"/>
              <a:buNone/>
            </a:pPr>
            <a:endParaRPr lang="nl-NL" sz="1600" dirty="0">
              <a:latin typeface="Gotham Light" panose="02000603030000020004" pitchFamily="2" charset="77"/>
              <a:ea typeface="Arial" charset="0"/>
              <a:cs typeface="Arial" charset="0"/>
            </a:endParaRPr>
          </a:p>
          <a:p>
            <a:pPr marL="0" indent="0" algn="just">
              <a:buNone/>
            </a:pPr>
            <a:endParaRPr lang="nl-NL" sz="1800" dirty="0">
              <a:latin typeface="Gotham Light" panose="02000603030000020004" pitchFamily="2" charset="77"/>
              <a:ea typeface="Arial" charset="0"/>
              <a:cs typeface="Arial" charset="0"/>
            </a:endParaRPr>
          </a:p>
        </p:txBody>
      </p:sp>
      <p:pic>
        <p:nvPicPr>
          <p:cNvPr id="23" name="Afbeelding 6">
            <a:extLst>
              <a:ext uri="{FF2B5EF4-FFF2-40B4-BE49-F238E27FC236}">
                <a16:creationId xmlns:a16="http://schemas.microsoft.com/office/drawing/2014/main" id="{D33B5A30-5FBC-514B-B41B-456AC9C8F36D}"/>
              </a:ext>
            </a:extLst>
          </p:cNvPr>
          <p:cNvPicPr>
            <a:picLocks noChangeAspect="1"/>
          </p:cNvPicPr>
          <p:nvPr/>
        </p:nvPicPr>
        <p:blipFill rotWithShape="1">
          <a:blip r:embed="rId4"/>
          <a:srcRect l="24422" t="11272" r="29110" b="17020"/>
          <a:stretch/>
        </p:blipFill>
        <p:spPr>
          <a:xfrm rot="1201618">
            <a:off x="8585009" y="3851459"/>
            <a:ext cx="2161554" cy="2502339"/>
          </a:xfrm>
          <a:prstGeom prst="rect">
            <a:avLst/>
          </a:prstGeom>
        </p:spPr>
      </p:pic>
    </p:spTree>
    <p:extLst>
      <p:ext uri="{BB962C8B-B14F-4D97-AF65-F5344CB8AC3E}">
        <p14:creationId xmlns:p14="http://schemas.microsoft.com/office/powerpoint/2010/main" val="2151656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13941" y="4626046"/>
            <a:ext cx="7719831" cy="1938992"/>
          </a:xfrm>
          <a:prstGeom prst="rect">
            <a:avLst/>
          </a:prstGeom>
          <a:noFill/>
        </p:spPr>
        <p:txBody>
          <a:bodyPr wrap="square" rtlCol="0">
            <a:spAutoFit/>
          </a:bodyPr>
          <a:lstStyle/>
          <a:p>
            <a:r>
              <a:rPr lang="nl-NL" sz="1200" dirty="0">
                <a:latin typeface="Gotham Light" panose="02000603030000020004" pitchFamily="2" charset="77"/>
                <a:ea typeface="Arial" charset="0"/>
                <a:cs typeface="Arial" charset="0"/>
              </a:rPr>
              <a:t>Copyright </a:t>
            </a:r>
          </a:p>
          <a:p>
            <a:r>
              <a:rPr lang="nl-NL" sz="1200" dirty="0">
                <a:latin typeface="Gotham Light" panose="02000603030000020004" pitchFamily="2" charset="77"/>
              </a:rPr>
              <a:t>© 2020, </a:t>
            </a:r>
            <a:r>
              <a:rPr lang="nl-NL" sz="1200" dirty="0" err="1">
                <a:latin typeface="Gotham Light" panose="02000603030000020004" pitchFamily="2" charset="77"/>
              </a:rPr>
              <a:t>Lean</a:t>
            </a:r>
            <a:r>
              <a:rPr lang="nl-NL" sz="1200" dirty="0">
                <a:latin typeface="Gotham Light" panose="02000603030000020004" pitchFamily="2" charset="77"/>
              </a:rPr>
              <a:t> People</a:t>
            </a:r>
          </a:p>
          <a:p>
            <a:br>
              <a:rPr lang="nl-NL" sz="1200" dirty="0">
                <a:latin typeface="Gotham Light" panose="02000603030000020004" pitchFamily="2" charset="77"/>
              </a:rPr>
            </a:br>
            <a:r>
              <a:rPr lang="nl-NL" sz="1200" dirty="0">
                <a:latin typeface="Gotham Light" panose="02000603030000020004" pitchFamily="2" charset="77"/>
              </a:rPr>
              <a:t>Uitgegeven in eigen beheer</a:t>
            </a:r>
            <a:br>
              <a:rPr lang="nl-NL" sz="1200" dirty="0">
                <a:latin typeface="Gotham Light" panose="02000603030000020004" pitchFamily="2" charset="77"/>
              </a:rPr>
            </a:br>
            <a:r>
              <a:rPr lang="nl-NL" sz="1200" dirty="0">
                <a:latin typeface="Gotham Light" panose="02000603030000020004" pitchFamily="2" charset="77"/>
              </a:rPr>
              <a:t>info@leanpeolpe.nl </a:t>
            </a:r>
          </a:p>
          <a:p>
            <a:endParaRPr lang="nl-NL" sz="1200" dirty="0">
              <a:latin typeface="Gotham Light" panose="02000603030000020004" pitchFamily="2" charset="77"/>
            </a:endParaRPr>
          </a:p>
          <a:p>
            <a:r>
              <a:rPr lang="nl-NL" sz="1200" dirty="0">
                <a:latin typeface="Gotham Light" panose="02000603030000020004" pitchFamily="2" charset="77"/>
              </a:rPr>
              <a:t>Alle rechten voorbehouden.</a:t>
            </a:r>
          </a:p>
          <a:p>
            <a:endParaRPr lang="nl-NL" sz="1200" dirty="0">
              <a:latin typeface="Gotham Light" panose="02000603030000020004" pitchFamily="2" charset="77"/>
            </a:endParaRPr>
          </a:p>
          <a:p>
            <a:r>
              <a:rPr lang="nl-NL" sz="1200" dirty="0">
                <a:latin typeface="Gotham Light" panose="02000603030000020004" pitchFamily="2" charset="77"/>
              </a:rPr>
              <a:t>Niets van de tekst en afbeeldingen uit deze uitgave mag zonder toestemming worden gepubliceerd, gebruikt voor andere doeleinden of openbaar worden gemaakt.</a:t>
            </a:r>
          </a:p>
        </p:txBody>
      </p:sp>
      <p:pic>
        <p:nvPicPr>
          <p:cNvPr id="5" name="Afbeelding 4" descr="Afbeelding met tekst, tekening&#10;&#10;Automatisch gegenereerde beschrijving">
            <a:extLst>
              <a:ext uri="{FF2B5EF4-FFF2-40B4-BE49-F238E27FC236}">
                <a16:creationId xmlns:a16="http://schemas.microsoft.com/office/drawing/2014/main" id="{1002A05E-18CB-0845-A12B-FA20BA09CF66}"/>
              </a:ext>
            </a:extLst>
          </p:cNvPr>
          <p:cNvPicPr>
            <a:picLocks noChangeAspect="1"/>
          </p:cNvPicPr>
          <p:nvPr/>
        </p:nvPicPr>
        <p:blipFill>
          <a:blip r:embed="rId2"/>
          <a:stretch>
            <a:fillRect/>
          </a:stretch>
        </p:blipFill>
        <p:spPr>
          <a:xfrm>
            <a:off x="10983889" y="5670868"/>
            <a:ext cx="894170" cy="894170"/>
          </a:xfrm>
          <a:prstGeom prst="rect">
            <a:avLst/>
          </a:prstGeom>
        </p:spPr>
      </p:pic>
    </p:spTree>
    <p:extLst>
      <p:ext uri="{BB962C8B-B14F-4D97-AF65-F5344CB8AC3E}">
        <p14:creationId xmlns:p14="http://schemas.microsoft.com/office/powerpoint/2010/main" val="201772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PROBLEEM BEGRIJPEN (2)</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3" y="0"/>
            <a:ext cx="11878056" cy="6858000"/>
            <a:chOff x="3" y="0"/>
            <a:chExt cx="11878056"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3" y="936171"/>
              <a:ext cx="5973285"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5" y="1037863"/>
              <a:ext cx="5973283"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5" name="Tijdelijke aanduiding voor inhoud 2">
            <a:extLst>
              <a:ext uri="{FF2B5EF4-FFF2-40B4-BE49-F238E27FC236}">
                <a16:creationId xmlns:a16="http://schemas.microsoft.com/office/drawing/2014/main" id="{18A135E7-0422-524F-841E-F56784161515}"/>
              </a:ext>
            </a:extLst>
          </p:cNvPr>
          <p:cNvSpPr>
            <a:spLocks noGrp="1"/>
          </p:cNvSpPr>
          <p:nvPr>
            <p:ph idx="1"/>
          </p:nvPr>
        </p:nvSpPr>
        <p:spPr>
          <a:xfrm>
            <a:off x="1258387" y="1332677"/>
            <a:ext cx="9851302" cy="4715692"/>
          </a:xfrm>
        </p:spPr>
        <p:txBody>
          <a:bodyPr>
            <a:noAutofit/>
          </a:bodyPr>
          <a:lstStyle/>
          <a:p>
            <a:pPr marL="0" indent="0">
              <a:lnSpc>
                <a:spcPct val="100000"/>
              </a:lnSpc>
              <a:buSzPct val="60000"/>
              <a:buNone/>
            </a:pPr>
            <a:r>
              <a:rPr lang="nl-NL" sz="1600" dirty="0">
                <a:latin typeface="Gotham Light" panose="02000603030000020004" pitchFamily="2" charset="77"/>
                <a:ea typeface="Arial" charset="0"/>
                <a:cs typeface="Arial" charset="0"/>
              </a:rPr>
              <a:t>Vanuit </a:t>
            </a:r>
            <a:r>
              <a:rPr lang="nl-NL" sz="1600" dirty="0" err="1">
                <a:latin typeface="Gotham Light" panose="02000603030000020004" pitchFamily="2" charset="77"/>
                <a:ea typeface="Arial" charset="0"/>
                <a:cs typeface="Arial" charset="0"/>
              </a:rPr>
              <a:t>lean</a:t>
            </a:r>
            <a:r>
              <a:rPr lang="nl-NL" sz="1600" dirty="0">
                <a:latin typeface="Gotham Light" panose="02000603030000020004" pitchFamily="2" charset="77"/>
                <a:ea typeface="Arial" charset="0"/>
                <a:cs typeface="Arial" charset="0"/>
              </a:rPr>
              <a:t> kijk je naar verschillende manieren waarop je proces presteert. Beantwoord daarvoor de volgende vragen:</a:t>
            </a:r>
          </a:p>
          <a:p>
            <a:pPr marL="0" indent="0">
              <a:lnSpc>
                <a:spcPct val="100000"/>
              </a:lnSpc>
              <a:buSzPct val="60000"/>
              <a:buNone/>
            </a:pPr>
            <a:endParaRPr lang="nl-NL" sz="1600" dirty="0">
              <a:latin typeface="Gotham Light" panose="02000603030000020004" pitchFamily="2" charset="77"/>
              <a:ea typeface="Arial" charset="0"/>
              <a:cs typeface="Arial" charset="0"/>
            </a:endParaRP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Is de kwaliteit van de output in orde? (</a:t>
            </a:r>
            <a:r>
              <a:rPr lang="nl-NL" sz="1600" b="1" dirty="0">
                <a:latin typeface="Gotham Light" panose="02000603030000020004" pitchFamily="2" charset="77"/>
                <a:ea typeface="Arial" charset="0"/>
                <a:cs typeface="Arial" charset="0"/>
              </a:rPr>
              <a:t>R</a:t>
            </a:r>
            <a:r>
              <a:rPr lang="nl-NL" sz="1600" dirty="0">
                <a:latin typeface="Gotham Light" panose="02000603030000020004" pitchFamily="2" charset="77"/>
                <a:ea typeface="Arial" charset="0"/>
                <a:cs typeface="Arial" charset="0"/>
              </a:rPr>
              <a:t>ight)</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Gaat alles in één keer goed? (</a:t>
            </a:r>
            <a:r>
              <a:rPr lang="nl-NL" sz="1600" b="1" dirty="0">
                <a:latin typeface="Gotham Light" panose="02000603030000020004" pitchFamily="2" charset="77"/>
                <a:ea typeface="Arial" charset="0"/>
                <a:cs typeface="Arial" charset="0"/>
              </a:rPr>
              <a:t>F</a:t>
            </a:r>
            <a:r>
              <a:rPr lang="nl-NL" sz="1600" dirty="0">
                <a:latin typeface="Gotham Light" panose="02000603030000020004" pitchFamily="2" charset="77"/>
                <a:ea typeface="Arial" charset="0"/>
                <a:cs typeface="Arial" charset="0"/>
              </a:rPr>
              <a:t>irst </a:t>
            </a:r>
            <a:r>
              <a:rPr lang="nl-NL" sz="1600" b="1" dirty="0">
                <a:latin typeface="Gotham Light" panose="02000603030000020004" pitchFamily="2" charset="77"/>
                <a:ea typeface="Arial" charset="0"/>
                <a:cs typeface="Arial" charset="0"/>
              </a:rPr>
              <a:t>T</a:t>
            </a:r>
            <a:r>
              <a:rPr lang="nl-NL" sz="1600" dirty="0">
                <a:latin typeface="Gotham Light" panose="02000603030000020004" pitchFamily="2" charset="77"/>
                <a:ea typeface="Arial" charset="0"/>
                <a:cs typeface="Arial" charset="0"/>
              </a:rPr>
              <a:t>ime </a:t>
            </a:r>
            <a:r>
              <a:rPr lang="nl-NL" sz="1600" b="1" dirty="0">
                <a:latin typeface="Gotham Light" panose="02000603030000020004" pitchFamily="2" charset="77"/>
                <a:ea typeface="Arial" charset="0"/>
                <a:cs typeface="Arial" charset="0"/>
              </a:rPr>
              <a:t>R</a:t>
            </a:r>
            <a:r>
              <a:rPr lang="nl-NL" sz="1600" dirty="0">
                <a:latin typeface="Gotham Light" panose="02000603030000020004" pitchFamily="2" charset="77"/>
                <a:ea typeface="Arial" charset="0"/>
                <a:cs typeface="Arial" charset="0"/>
              </a:rPr>
              <a:t>ight)</a:t>
            </a:r>
          </a:p>
          <a:p>
            <a:pPr algn="just">
              <a:lnSpc>
                <a:spcPct val="150000"/>
              </a:lnSpc>
              <a:buSzPct val="60000"/>
              <a:buFont typeface=".Lucida Grande UI Regular"/>
              <a:buChar char="◆"/>
            </a:pPr>
            <a:r>
              <a:rPr lang="nl-NL" sz="1600" dirty="0">
                <a:latin typeface="Gotham Light" panose="02000603030000020004" pitchFamily="2" charset="77"/>
                <a:ea typeface="Arial" charset="0"/>
                <a:cs typeface="Arial" charset="0"/>
              </a:rPr>
              <a:t>Duurt het te lang of levert het proces niet op tijd? (</a:t>
            </a:r>
            <a:r>
              <a:rPr lang="nl-NL" sz="1600" b="1" dirty="0">
                <a:latin typeface="Gotham Light" panose="02000603030000020004" pitchFamily="2" charset="77"/>
                <a:ea typeface="Arial" charset="0"/>
                <a:cs typeface="Arial" charset="0"/>
              </a:rPr>
              <a:t>J</a:t>
            </a:r>
            <a:r>
              <a:rPr lang="nl-NL" sz="1600" dirty="0">
                <a:latin typeface="Gotham Light" panose="02000603030000020004" pitchFamily="2" charset="77"/>
                <a:ea typeface="Arial" charset="0"/>
                <a:cs typeface="Arial" charset="0"/>
              </a:rPr>
              <a:t>ust </a:t>
            </a:r>
            <a:r>
              <a:rPr lang="nl-NL" sz="1600" b="1" dirty="0">
                <a:latin typeface="Gotham Light" panose="02000603030000020004" pitchFamily="2" charset="77"/>
                <a:ea typeface="Arial" charset="0"/>
                <a:cs typeface="Arial" charset="0"/>
              </a:rPr>
              <a:t>I</a:t>
            </a:r>
            <a:r>
              <a:rPr lang="nl-NL" sz="1600" dirty="0">
                <a:latin typeface="Gotham Light" panose="02000603030000020004" pitchFamily="2" charset="77"/>
                <a:ea typeface="Arial" charset="0"/>
                <a:cs typeface="Arial" charset="0"/>
              </a:rPr>
              <a:t>n </a:t>
            </a:r>
            <a:r>
              <a:rPr lang="nl-NL" sz="1600" b="1" dirty="0">
                <a:latin typeface="Gotham Light" panose="02000603030000020004" pitchFamily="2" charset="77"/>
                <a:ea typeface="Arial" charset="0"/>
                <a:cs typeface="Arial" charset="0"/>
              </a:rPr>
              <a:t>T</a:t>
            </a:r>
            <a:r>
              <a:rPr lang="nl-NL" sz="1600" dirty="0">
                <a:latin typeface="Gotham Light" panose="02000603030000020004" pitchFamily="2" charset="77"/>
                <a:ea typeface="Arial" charset="0"/>
                <a:cs typeface="Arial" charset="0"/>
              </a:rPr>
              <a:t>ime)</a:t>
            </a:r>
          </a:p>
          <a:p>
            <a:pPr marL="0" indent="0">
              <a:lnSpc>
                <a:spcPct val="100000"/>
              </a:lnSpc>
              <a:buSzPct val="60000"/>
              <a:buNone/>
            </a:pPr>
            <a:endParaRPr lang="nl-NL" sz="1600" dirty="0">
              <a:latin typeface="Gotham Light" panose="02000603030000020004" pitchFamily="2" charset="77"/>
              <a:ea typeface="Arial" charset="0"/>
              <a:cs typeface="Arial" charset="0"/>
            </a:endParaRPr>
          </a:p>
          <a:p>
            <a:pPr>
              <a:lnSpc>
                <a:spcPct val="100000"/>
              </a:lnSpc>
              <a:buSzPct val="60000"/>
              <a:buFont typeface=".Lucida Grande UI Regular"/>
              <a:buChar char="◆"/>
            </a:pPr>
            <a:endParaRPr lang="nl-NL" sz="1600" dirty="0">
              <a:latin typeface="Gotham Light" panose="02000603030000020004" pitchFamily="2" charset="77"/>
              <a:ea typeface="Arial" charset="0"/>
              <a:cs typeface="Arial" charset="0"/>
            </a:endParaRPr>
          </a:p>
          <a:p>
            <a:pPr marL="0" indent="0">
              <a:lnSpc>
                <a:spcPct val="100000"/>
              </a:lnSpc>
              <a:buSzPct val="60000"/>
              <a:buNone/>
            </a:pPr>
            <a:endParaRPr lang="nl-NL" sz="1600" dirty="0">
              <a:latin typeface="Gotham Light" panose="02000603030000020004" pitchFamily="2" charset="77"/>
              <a:ea typeface="Arial" charset="0"/>
              <a:cs typeface="Arial" charset="0"/>
            </a:endParaRPr>
          </a:p>
          <a:p>
            <a:pPr marL="0" indent="0" algn="just">
              <a:buNone/>
            </a:pPr>
            <a:endParaRPr lang="nl-NL" sz="1800" dirty="0">
              <a:latin typeface="Gotham Light" panose="02000603030000020004" pitchFamily="2" charset="77"/>
              <a:ea typeface="Arial" charset="0"/>
              <a:cs typeface="Arial" charset="0"/>
            </a:endParaRPr>
          </a:p>
        </p:txBody>
      </p:sp>
      <p:pic>
        <p:nvPicPr>
          <p:cNvPr id="24" name="Afbeelding 6">
            <a:extLst>
              <a:ext uri="{FF2B5EF4-FFF2-40B4-BE49-F238E27FC236}">
                <a16:creationId xmlns:a16="http://schemas.microsoft.com/office/drawing/2014/main" id="{1E09525D-0D87-0147-9785-ECE33373A226}"/>
              </a:ext>
            </a:extLst>
          </p:cNvPr>
          <p:cNvPicPr>
            <a:picLocks noChangeAspect="1"/>
          </p:cNvPicPr>
          <p:nvPr/>
        </p:nvPicPr>
        <p:blipFill rotWithShape="1">
          <a:blip r:embed="rId4"/>
          <a:srcRect l="24422" t="11272" r="29110" b="17020"/>
          <a:stretch/>
        </p:blipFill>
        <p:spPr>
          <a:xfrm rot="1201618">
            <a:off x="8585009" y="3936542"/>
            <a:ext cx="2161554" cy="2502339"/>
          </a:xfrm>
          <a:prstGeom prst="rect">
            <a:avLst/>
          </a:prstGeom>
        </p:spPr>
      </p:pic>
    </p:spTree>
    <p:extLst>
      <p:ext uri="{BB962C8B-B14F-4D97-AF65-F5344CB8AC3E}">
        <p14:creationId xmlns:p14="http://schemas.microsoft.com/office/powerpoint/2010/main" val="295743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PROBLEEMSTELLING</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4" y="0"/>
            <a:ext cx="11878055" cy="6858000"/>
            <a:chOff x="4" y="0"/>
            <a:chExt cx="11878055"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4" y="936171"/>
              <a:ext cx="5272640"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6" y="1037863"/>
              <a:ext cx="5272638"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6" name="Tijdelijke aanduiding voor inhoud 2">
            <a:extLst>
              <a:ext uri="{FF2B5EF4-FFF2-40B4-BE49-F238E27FC236}">
                <a16:creationId xmlns:a16="http://schemas.microsoft.com/office/drawing/2014/main" id="{4EC9893F-5053-7649-AB20-57755F01EF1C}"/>
              </a:ext>
            </a:extLst>
          </p:cNvPr>
          <p:cNvSpPr>
            <a:spLocks noGrp="1"/>
          </p:cNvSpPr>
          <p:nvPr>
            <p:ph idx="1"/>
          </p:nvPr>
        </p:nvSpPr>
        <p:spPr>
          <a:xfrm>
            <a:off x="1258387" y="1308925"/>
            <a:ext cx="9851302" cy="4715692"/>
          </a:xfrm>
        </p:spPr>
        <p:txBody>
          <a:bodyPr>
            <a:noAutofit/>
          </a:bodyPr>
          <a:lstStyle/>
          <a:p>
            <a:pPr marL="0" indent="0" algn="just">
              <a:buNone/>
            </a:pPr>
            <a:r>
              <a:rPr lang="nl-NL" sz="1600" dirty="0">
                <a:solidFill>
                  <a:schemeClr val="bg1">
                    <a:lumMod val="50000"/>
                  </a:schemeClr>
                </a:solidFill>
                <a:latin typeface="Gotham Light" panose="02000603030000020004" pitchFamily="2" charset="77"/>
                <a:ea typeface="Arial" charset="0"/>
                <a:cs typeface="Arial" charset="0"/>
              </a:rPr>
              <a:t>Schrijf hier je probleemstelling.</a:t>
            </a:r>
          </a:p>
          <a:p>
            <a:pPr marL="0" indent="0" algn="just">
              <a:buNone/>
            </a:pPr>
            <a:endParaRPr lang="nl-NL" sz="1800" dirty="0">
              <a:latin typeface="Gotham Light" panose="02000603030000020004" pitchFamily="2" charset="77"/>
              <a:ea typeface="Arial" charset="0"/>
              <a:cs typeface="Arial" charset="0"/>
            </a:endParaRPr>
          </a:p>
        </p:txBody>
      </p:sp>
      <p:pic>
        <p:nvPicPr>
          <p:cNvPr id="23" name="Afbeelding 22" descr="Afbeelding met spel&#10;&#10;Automatisch gegenereerde beschrijving">
            <a:extLst>
              <a:ext uri="{FF2B5EF4-FFF2-40B4-BE49-F238E27FC236}">
                <a16:creationId xmlns:a16="http://schemas.microsoft.com/office/drawing/2014/main" id="{B38BBD84-70D6-404D-AED9-F0E0088047E7}"/>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rot="21130993">
            <a:off x="120009" y="1115645"/>
            <a:ext cx="1205604" cy="904203"/>
          </a:xfrm>
          <a:prstGeom prst="rect">
            <a:avLst/>
          </a:prstGeom>
        </p:spPr>
      </p:pic>
    </p:spTree>
    <p:extLst>
      <p:ext uri="{BB962C8B-B14F-4D97-AF65-F5344CB8AC3E}">
        <p14:creationId xmlns:p14="http://schemas.microsoft.com/office/powerpoint/2010/main" val="2117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a:extLst>
              <a:ext uri="{FF2B5EF4-FFF2-40B4-BE49-F238E27FC236}">
                <a16:creationId xmlns:a16="http://schemas.microsoft.com/office/drawing/2014/main" id="{556EF0FA-CB77-064A-B995-92BB276162DF}"/>
              </a:ext>
            </a:extLst>
          </p:cNvPr>
          <p:cNvSpPr txBox="1">
            <a:spLocks/>
          </p:cNvSpPr>
          <p:nvPr/>
        </p:nvSpPr>
        <p:spPr>
          <a:xfrm>
            <a:off x="1258387" y="390663"/>
            <a:ext cx="5702183" cy="5455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Gotham Medium" panose="02000603030000020004" pitchFamily="2" charset="77"/>
                <a:ea typeface="Arial" charset="0"/>
                <a:cs typeface="Arial" charset="0"/>
              </a:rPr>
              <a:t>DEFINE</a:t>
            </a:r>
            <a:r>
              <a:rPr lang="nl-NL" sz="3600" dirty="0">
                <a:latin typeface="Gotham Medium" panose="02000603030000020004" pitchFamily="2" charset="77"/>
                <a:ea typeface="Arial" charset="0"/>
                <a:cs typeface="Arial" charset="0"/>
              </a:rPr>
              <a:t> </a:t>
            </a:r>
            <a:r>
              <a:rPr lang="nl-NL" sz="1800" dirty="0">
                <a:latin typeface="Gotham Light" panose="02000603030000020004" pitchFamily="2" charset="77"/>
                <a:ea typeface="Arial" charset="0"/>
                <a:cs typeface="Arial" charset="0"/>
              </a:rPr>
              <a:t>| SCOPE</a:t>
            </a:r>
            <a:endParaRPr lang="nl-NL" sz="3600" dirty="0">
              <a:latin typeface="Gotham Light" panose="02000603030000020004" pitchFamily="2" charset="77"/>
              <a:ea typeface="Arial" charset="0"/>
              <a:cs typeface="Arial" charset="0"/>
            </a:endParaRPr>
          </a:p>
        </p:txBody>
      </p:sp>
      <p:grpSp>
        <p:nvGrpSpPr>
          <p:cNvPr id="17" name="Groep 16">
            <a:extLst>
              <a:ext uri="{FF2B5EF4-FFF2-40B4-BE49-F238E27FC236}">
                <a16:creationId xmlns:a16="http://schemas.microsoft.com/office/drawing/2014/main" id="{27E64511-440B-3B46-AF17-73B37C0EF9F0}"/>
              </a:ext>
            </a:extLst>
          </p:cNvPr>
          <p:cNvGrpSpPr/>
          <p:nvPr/>
        </p:nvGrpSpPr>
        <p:grpSpPr>
          <a:xfrm>
            <a:off x="4" y="0"/>
            <a:ext cx="11878055" cy="6858000"/>
            <a:chOff x="4" y="0"/>
            <a:chExt cx="11878055" cy="6858000"/>
          </a:xfrm>
        </p:grpSpPr>
        <p:pic>
          <p:nvPicPr>
            <p:cNvPr id="18" name="Afbeelding 17" descr="Afbeelding met tekst, tekening&#10;&#10;Automatisch gegenereerde beschrijving">
              <a:extLst>
                <a:ext uri="{FF2B5EF4-FFF2-40B4-BE49-F238E27FC236}">
                  <a16:creationId xmlns:a16="http://schemas.microsoft.com/office/drawing/2014/main" id="{D8CA927A-260F-CE40-BCFF-9D20C11974B2}"/>
                </a:ext>
              </a:extLst>
            </p:cNvPr>
            <p:cNvPicPr>
              <a:picLocks noChangeAspect="1"/>
            </p:cNvPicPr>
            <p:nvPr/>
          </p:nvPicPr>
          <p:blipFill>
            <a:blip r:embed="rId3"/>
            <a:stretch>
              <a:fillRect/>
            </a:stretch>
          </p:blipFill>
          <p:spPr>
            <a:xfrm>
              <a:off x="10983889" y="5670868"/>
              <a:ext cx="894170" cy="894170"/>
            </a:xfrm>
            <a:prstGeom prst="rect">
              <a:avLst/>
            </a:prstGeom>
          </p:spPr>
        </p:pic>
        <p:cxnSp>
          <p:nvCxnSpPr>
            <p:cNvPr id="19" name="Rechte verbindingslijn 18">
              <a:extLst>
                <a:ext uri="{FF2B5EF4-FFF2-40B4-BE49-F238E27FC236}">
                  <a16:creationId xmlns:a16="http://schemas.microsoft.com/office/drawing/2014/main" id="{F9008388-E5CC-D740-8D2B-E0A836B76880}"/>
                </a:ext>
              </a:extLst>
            </p:cNvPr>
            <p:cNvCxnSpPr>
              <a:cxnSpLocks/>
            </p:cNvCxnSpPr>
            <p:nvPr/>
          </p:nvCxnSpPr>
          <p:spPr>
            <a:xfrm>
              <a:off x="88174" y="0"/>
              <a:ext cx="0" cy="6858000"/>
            </a:xfrm>
            <a:prstGeom prst="line">
              <a:avLst/>
            </a:prstGeom>
            <a:ln w="57150">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2385544-ED51-9F45-80E9-13A99EBCF153}"/>
                </a:ext>
              </a:extLst>
            </p:cNvPr>
            <p:cNvCxnSpPr>
              <a:cxnSpLocks/>
            </p:cNvCxnSpPr>
            <p:nvPr/>
          </p:nvCxnSpPr>
          <p:spPr>
            <a:xfrm>
              <a:off x="187234" y="0"/>
              <a:ext cx="0" cy="6858000"/>
            </a:xfrm>
            <a:prstGeom prst="line">
              <a:avLst/>
            </a:prstGeom>
            <a:ln w="28575">
              <a:solidFill>
                <a:srgbClr val="EA8239"/>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8446E065-A7AC-7044-9254-3D648109C55D}"/>
                </a:ext>
              </a:extLst>
            </p:cNvPr>
            <p:cNvCxnSpPr>
              <a:cxnSpLocks/>
            </p:cNvCxnSpPr>
            <p:nvPr/>
          </p:nvCxnSpPr>
          <p:spPr>
            <a:xfrm flipH="1">
              <a:off x="4" y="936171"/>
              <a:ext cx="3598219" cy="0"/>
            </a:xfrm>
            <a:prstGeom prst="line">
              <a:avLst/>
            </a:prstGeom>
            <a:ln w="28575">
              <a:solidFill>
                <a:srgbClr val="52BBA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D7EFF4-F64E-E147-A487-EAE8AF121139}"/>
                </a:ext>
              </a:extLst>
            </p:cNvPr>
            <p:cNvCxnSpPr>
              <a:cxnSpLocks/>
            </p:cNvCxnSpPr>
            <p:nvPr/>
          </p:nvCxnSpPr>
          <p:spPr>
            <a:xfrm flipH="1">
              <a:off x="6" y="1037863"/>
              <a:ext cx="3598217" cy="0"/>
            </a:xfrm>
            <a:prstGeom prst="line">
              <a:avLst/>
            </a:prstGeom>
            <a:ln w="57150">
              <a:solidFill>
                <a:srgbClr val="52BBA0"/>
              </a:solidFill>
            </a:ln>
          </p:spPr>
          <p:style>
            <a:lnRef idx="1">
              <a:schemeClr val="accent1"/>
            </a:lnRef>
            <a:fillRef idx="0">
              <a:schemeClr val="accent1"/>
            </a:fillRef>
            <a:effectRef idx="0">
              <a:schemeClr val="accent1"/>
            </a:effectRef>
            <a:fontRef idx="minor">
              <a:schemeClr val="tx1"/>
            </a:fontRef>
          </p:style>
        </p:cxnSp>
      </p:grpSp>
      <p:sp>
        <p:nvSpPr>
          <p:cNvPr id="15" name="Tijdelijke aanduiding voor inhoud 2">
            <a:extLst>
              <a:ext uri="{FF2B5EF4-FFF2-40B4-BE49-F238E27FC236}">
                <a16:creationId xmlns:a16="http://schemas.microsoft.com/office/drawing/2014/main" id="{04CA3289-F5F0-A94B-AF4E-5F8533A01623}"/>
              </a:ext>
            </a:extLst>
          </p:cNvPr>
          <p:cNvSpPr>
            <a:spLocks noGrp="1"/>
          </p:cNvSpPr>
          <p:nvPr>
            <p:ph idx="1"/>
          </p:nvPr>
        </p:nvSpPr>
        <p:spPr>
          <a:xfrm>
            <a:off x="1258387" y="1319530"/>
            <a:ext cx="9495650" cy="4351338"/>
          </a:xfrm>
        </p:spPr>
        <p:txBody>
          <a:bodyPr>
            <a:normAutofit/>
          </a:bodyPr>
          <a:lstStyle/>
          <a:p>
            <a:pPr marL="0" indent="0" algn="just">
              <a:buSzPct val="60000"/>
              <a:buNone/>
            </a:pPr>
            <a:r>
              <a:rPr lang="nl-NL" sz="1600" dirty="0">
                <a:latin typeface="Gotham Light" panose="02000603030000020004" pitchFamily="2" charset="77"/>
                <a:ea typeface="Arial" charset="0"/>
                <a:cs typeface="Arial" charset="0"/>
              </a:rPr>
              <a:t>Omschrijf de scope van jouw project. Het is belangrijk dat jullie goed duidelijk maken wat jullie wel en niet oppakken in dit project. </a:t>
            </a:r>
          </a:p>
          <a:p>
            <a:pPr algn="just">
              <a:lnSpc>
                <a:spcPct val="100000"/>
              </a:lnSpc>
              <a:buSzPct val="60000"/>
              <a:buFont typeface=".Lucida Grande UI Regular"/>
              <a:buChar char="◆"/>
            </a:pPr>
            <a:endParaRPr lang="nl-NL" sz="1600" dirty="0">
              <a:latin typeface="Gotham Light" panose="02000603030000020004" pitchFamily="2" charset="77"/>
              <a:ea typeface="Arial" charset="0"/>
              <a:cs typeface="Arial" charset="0"/>
            </a:endParaRPr>
          </a:p>
          <a:p>
            <a:pPr marL="0" indent="0" algn="just">
              <a:lnSpc>
                <a:spcPct val="100000"/>
              </a:lnSpc>
              <a:buSzPct val="60000"/>
              <a:buNone/>
            </a:pPr>
            <a:r>
              <a:rPr lang="nl-NL" sz="1600" dirty="0">
                <a:latin typeface="Gotham Light" panose="02000603030000020004" pitchFamily="2" charset="77"/>
                <a:ea typeface="Arial" charset="0"/>
                <a:cs typeface="Arial" charset="0"/>
              </a:rPr>
              <a:t>Beantwoorde de volgende vragen voor het formuleren van de scope:</a:t>
            </a:r>
          </a:p>
          <a:p>
            <a:pPr algn="just">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Over welk proces gaat het? Probeer met het projectteam een eenduidig beeld te krijgen over dit proces. </a:t>
            </a:r>
          </a:p>
          <a:p>
            <a:pPr algn="just">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Wanneer begint het? En wanneer eindigt het? </a:t>
            </a:r>
          </a:p>
          <a:p>
            <a:pPr algn="just">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Zijn er dossiers, aanvragen, meldingen, patiënten, etc. die je buiten beschouwing laat en waarom?</a:t>
            </a:r>
          </a:p>
          <a:p>
            <a:pPr algn="just">
              <a:lnSpc>
                <a:spcPct val="100000"/>
              </a:lnSpc>
              <a:buSzPct val="60000"/>
              <a:buFont typeface=".Lucida Grande UI Regular"/>
              <a:buChar char="◆"/>
            </a:pPr>
            <a:r>
              <a:rPr lang="nl-NL" sz="1600" dirty="0">
                <a:latin typeface="Gotham Light" panose="02000603030000020004" pitchFamily="2" charset="77"/>
                <a:ea typeface="Arial" charset="0"/>
                <a:cs typeface="Arial" charset="0"/>
              </a:rPr>
              <a:t>Maak met je team een SIPOC op een flip over of </a:t>
            </a:r>
            <a:r>
              <a:rPr lang="nl-NL" sz="1600" dirty="0" err="1">
                <a:latin typeface="Gotham Light" panose="02000603030000020004" pitchFamily="2" charset="77"/>
                <a:ea typeface="Arial" charset="0"/>
                <a:cs typeface="Arial" charset="0"/>
              </a:rPr>
              <a:t>brown</a:t>
            </a:r>
            <a:r>
              <a:rPr lang="nl-NL" sz="1600" dirty="0">
                <a:latin typeface="Gotham Light" panose="02000603030000020004" pitchFamily="2" charset="77"/>
                <a:ea typeface="Arial" charset="0"/>
                <a:cs typeface="Arial" charset="0"/>
              </a:rPr>
              <a:t> paper en voeg de foto’s of het ingevulde format hier bij je project log.</a:t>
            </a:r>
          </a:p>
        </p:txBody>
      </p:sp>
    </p:spTree>
    <p:extLst>
      <p:ext uri="{BB962C8B-B14F-4D97-AF65-F5344CB8AC3E}">
        <p14:creationId xmlns:p14="http://schemas.microsoft.com/office/powerpoint/2010/main" val="1660162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9eZBP_bU.xMpipitTSx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2hou0ezTkenK9He_wmy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aTGvnP_EkWng0cEfSm.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0Etcq9jHUSaErTAXOme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jaNNmcGcUWwV1xXDwPBw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AeRTF980Gk3Wlg5od9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_Lqd5fCMUy0PY6O0_hU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aTGvnP_EkWng0cEfSm.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9eZBP_bU.xMpipitTSxg"/>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E1268E5F2D841846833E2AD643B9E" ma:contentTypeVersion="12" ma:contentTypeDescription="Een nieuw document maken." ma:contentTypeScope="" ma:versionID="512dcfb9ca7355325b84c9d96f83afa0">
  <xsd:schema xmlns:xsd="http://www.w3.org/2001/XMLSchema" xmlns:xs="http://www.w3.org/2001/XMLSchema" xmlns:p="http://schemas.microsoft.com/office/2006/metadata/properties" xmlns:ns2="514954fc-9964-49aa-b132-a9314613bc11" xmlns:ns3="33a3c7de-1fef-4fc1-bcd6-6d9a273b7ba5" targetNamespace="http://schemas.microsoft.com/office/2006/metadata/properties" ma:root="true" ma:fieldsID="966e56a0e60ce96438df2c14d0211665" ns2:_="" ns3:_="">
    <xsd:import namespace="514954fc-9964-49aa-b132-a9314613bc11"/>
    <xsd:import namespace="33a3c7de-1fef-4fc1-bcd6-6d9a273b7b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954fc-9964-49aa-b132-a9314613bc1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a3c7de-1fef-4fc1-bcd6-6d9a273b7ba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18252B-C49A-41C3-8C01-598622C05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4954fc-9964-49aa-b132-a9314613bc11"/>
    <ds:schemaRef ds:uri="33a3c7de-1fef-4fc1-bcd6-6d9a273b7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87D9E3-D86E-4908-A1C8-AAD044CAE552}">
  <ds:schemaRefs>
    <ds:schemaRef ds:uri="http://schemas.microsoft.com/sharepoint/v3/contenttype/forms"/>
  </ds:schemaRefs>
</ds:datastoreItem>
</file>

<file path=customXml/itemProps3.xml><?xml version="1.0" encoding="utf-8"?>
<ds:datastoreItem xmlns:ds="http://schemas.openxmlformats.org/officeDocument/2006/customXml" ds:itemID="{C95B8875-41E9-4C08-AE53-E174F5782B88}">
  <ds:schemaRefs>
    <ds:schemaRef ds:uri="http://schemas.microsoft.com/office/2006/documentManagement/types"/>
    <ds:schemaRef ds:uri="http://purl.org/dc/elements/1.1/"/>
    <ds:schemaRef ds:uri="http://www.w3.org/XML/1998/namespace"/>
    <ds:schemaRef ds:uri="http://purl.org/dc/dcmitype/"/>
    <ds:schemaRef ds:uri="33a3c7de-1fef-4fc1-bcd6-6d9a273b7ba5"/>
    <ds:schemaRef ds:uri="http://purl.org/dc/terms/"/>
    <ds:schemaRef ds:uri="514954fc-9964-49aa-b132-a9314613bc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19092</TotalTime>
  <Words>3119</Words>
  <Application>Microsoft Macintosh PowerPoint</Application>
  <PresentationFormat>Breedbeeld</PresentationFormat>
  <Paragraphs>413</Paragraphs>
  <Slides>60</Slides>
  <Notes>57</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60</vt:i4>
      </vt:variant>
    </vt:vector>
  </HeadingPairs>
  <TitlesOfParts>
    <vt:vector size="70" baseType="lpstr">
      <vt:lpstr>.Lucida Grande UI Regular</vt:lpstr>
      <vt:lpstr>Arial</vt:lpstr>
      <vt:lpstr>Arial Rounded MT Bold</vt:lpstr>
      <vt:lpstr>Calibri</vt:lpstr>
      <vt:lpstr>Calibri Light</vt:lpstr>
      <vt:lpstr>Gotham ExtraLight</vt:lpstr>
      <vt:lpstr>Gotham Light</vt:lpstr>
      <vt:lpstr>Gotham Medium</vt:lpstr>
      <vt:lpstr>LucidaGrande</vt:lpstr>
      <vt:lpstr>Kantoorthema</vt:lpstr>
      <vt:lpstr>PROJECT LOG</vt:lpstr>
      <vt:lpstr>INLEIDING</vt:lpstr>
      <vt:lpstr>HOW TO USE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LOG</dc:title>
  <dc:creator>Microsoft Office User</dc:creator>
  <cp:lastModifiedBy>Roos Spanjer</cp:lastModifiedBy>
  <cp:revision>49</cp:revision>
  <dcterms:created xsi:type="dcterms:W3CDTF">2020-08-13T09:41:07Z</dcterms:created>
  <dcterms:modified xsi:type="dcterms:W3CDTF">2020-12-10T14:34:59Z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0x0101001A0E1268E5F2D841846833E2AD643B9E</vt:lpwstr>
  </property>
</Properties>
</file>